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sldIdLst>
    <p:sldId id="257" r:id="rId2"/>
    <p:sldId id="280" r:id="rId3"/>
    <p:sldId id="337" r:id="rId4"/>
    <p:sldId id="339" r:id="rId5"/>
    <p:sldId id="338" r:id="rId6"/>
    <p:sldId id="340" r:id="rId7"/>
    <p:sldId id="341" r:id="rId8"/>
    <p:sldId id="342" r:id="rId9"/>
    <p:sldId id="343" r:id="rId10"/>
    <p:sldId id="289" r:id="rId11"/>
    <p:sldId id="283" r:id="rId12"/>
    <p:sldId id="284" r:id="rId13"/>
    <p:sldId id="285" r:id="rId14"/>
    <p:sldId id="286" r:id="rId15"/>
    <p:sldId id="347" r:id="rId16"/>
    <p:sldId id="259" r:id="rId17"/>
    <p:sldId id="332" r:id="rId18"/>
    <p:sldId id="333" r:id="rId19"/>
    <p:sldId id="263" r:id="rId20"/>
    <p:sldId id="264" r:id="rId21"/>
    <p:sldId id="265" r:id="rId22"/>
    <p:sldId id="266" r:id="rId23"/>
    <p:sldId id="267" r:id="rId24"/>
    <p:sldId id="278" r:id="rId25"/>
    <p:sldId id="277" r:id="rId26"/>
    <p:sldId id="275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75B8C081-7086-4FA8-A8B6-B423D1DC0F61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F9F95C71-09C5-419F-9B09-8D053CEF3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C4F9C-E928-4936-8FE4-8AE0C0FF68F7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0D317-EA09-40F3-91E2-EACAA4DFA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3AEEC-EF40-41DE-9021-9D762E8572BE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B285B-3524-4F33-9157-C7A152E01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85AE7-6BF4-4F78-BDC9-D29B62081FF7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37773-847E-4B60-98A6-45038DFFF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2BBA1-E10B-45EC-BE85-B5115AF4D888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7E404-AD28-41B7-B224-D64A1E8EA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D93F0-5BAD-49A2-A74C-56BA20E0D380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82F25-51FA-4971-AE5A-07D1B893B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83756-E804-499E-BA2E-0A07DC844073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5CD55-7AE5-4AC6-8A3A-B12FA3AB1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69903-E72E-4D0E-B24D-3AEB9CF963CB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EA0F3-C8F8-4F4B-B07C-95ECDC6A01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3A702-1EDA-49D5-9A2F-FCE938E4427F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4FB02-A838-4899-994E-87C4BB86E5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4B8B0-232A-4FB3-9117-E2F581B5DD6E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FC01D-A91D-42D6-B01A-7E1F8B995C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2556C-AFA6-43DB-B850-97990B749130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2441D-10AC-4F48-8E5E-65964DF7BD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rgbClr val="FEFEFE"/>
                </a:solidFill>
                <a:cs typeface="Arial" charset="0"/>
              </a:defRPr>
            </a:lvl1pPr>
          </a:lstStyle>
          <a:p>
            <a:pPr>
              <a:defRPr/>
            </a:pPr>
            <a:fld id="{3C972923-85FE-4E50-BC8F-09C0A5DDC69C}" type="datetimeFigureOut">
              <a:rPr lang="en-US"/>
              <a:pPr>
                <a:defRPr/>
              </a:pPr>
              <a:t>09-Mar-20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accent1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FAABA5FC-25C0-48FE-AE58-2B464AD04E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42" r:id="rId8"/>
    <p:sldLayoutId id="2147483943" r:id="rId9"/>
    <p:sldLayoutId id="2147483939" r:id="rId10"/>
    <p:sldLayoutId id="214748394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4067175" y="2852738"/>
            <a:ext cx="4681538" cy="1584325"/>
          </a:xfrm>
        </p:spPr>
        <p:txBody>
          <a:bodyPr/>
          <a:lstStyle/>
          <a:p>
            <a:pPr algn="ctr" eaLnBrk="1" hangingPunct="1">
              <a:defRPr/>
            </a:pPr>
            <a:r>
              <a:rPr lang="sr-Latn-CS" altLang="x-none" sz="4200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PORODIČNO PRAVO</a:t>
            </a:r>
            <a:endParaRPr lang="en-US" altLang="x-none" sz="4200" b="1" dirty="0" smtClean="0">
              <a:solidFill>
                <a:schemeClr val="bg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5123" name="Subtitle 3"/>
          <p:cNvSpPr>
            <a:spLocks noGrp="1"/>
          </p:cNvSpPr>
          <p:nvPr>
            <p:ph type="subTitle" idx="1"/>
          </p:nvPr>
        </p:nvSpPr>
        <p:spPr>
          <a:xfrm flipH="1">
            <a:off x="4572000" y="5000625"/>
            <a:ext cx="3643313" cy="428625"/>
          </a:xfrm>
        </p:spPr>
        <p:txBody>
          <a:bodyPr/>
          <a:lstStyle/>
          <a:p>
            <a:pPr algn="ctr" eaLnBrk="1" hangingPunct="1"/>
            <a:endParaRPr lang="en-US" smtClean="0"/>
          </a:p>
        </p:txBody>
      </p:sp>
      <p:pic>
        <p:nvPicPr>
          <p:cNvPr id="5124" name="Picture 5" descr="Family Law Attorney in El Paso, Texas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476250"/>
            <a:ext cx="4319588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027113"/>
            <a:ext cx="8207375" cy="9620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x-none" b="1" dirty="0" smtClean="0"/>
              <a:t>Pojam i predmet porodičnog prava</a:t>
            </a:r>
            <a:endParaRPr lang="x-none" b="1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55650" y="2071688"/>
            <a:ext cx="7561263" cy="3760787"/>
          </a:xfrm>
        </p:spPr>
        <p:txBody>
          <a:bodyPr/>
          <a:lstStyle/>
          <a:p>
            <a:pPr algn="just" eaLnBrk="1" hangingPunct="1">
              <a:lnSpc>
                <a:spcPct val="70000"/>
              </a:lnSpc>
            </a:pPr>
            <a:endParaRPr lang="en-US" smtClean="0"/>
          </a:p>
          <a:p>
            <a:pPr algn="just" eaLnBrk="1" hangingPunct="1"/>
            <a:r>
              <a:rPr lang="en-US" smtClean="0"/>
              <a:t>Porodično pravo kao grana prava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mtClean="0"/>
          </a:p>
          <a:p>
            <a:pPr algn="just" eaLnBrk="1" hangingPunct="1"/>
            <a:r>
              <a:rPr lang="en-US" smtClean="0"/>
              <a:t>Šta uređuje porodično pravo?</a:t>
            </a:r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Ko su subjekti porodičnog prava (pojedinci ili organizacije)?</a:t>
            </a:r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Kakva je priroda porodičnopravnih odnosa (lični, ličnoimovinski ili imovinski odnosi)?</a:t>
            </a:r>
          </a:p>
          <a:p>
            <a:pPr algn="just" eaLnBrk="1" hangingPunct="1">
              <a:lnSpc>
                <a:spcPct val="70000"/>
              </a:lnSpc>
            </a:pPr>
            <a:endParaRPr lang="en-US" smtClean="0"/>
          </a:p>
          <a:p>
            <a:pPr eaLnBrk="1" hangingPunct="1">
              <a:lnSpc>
                <a:spcPct val="70000"/>
              </a:lnSpc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755650" y="765175"/>
            <a:ext cx="7561263" cy="863600"/>
          </a:xfrm>
        </p:spPr>
        <p:txBody>
          <a:bodyPr/>
          <a:lstStyle/>
          <a:p>
            <a:pPr algn="ctr"/>
            <a:r>
              <a:rPr lang="en-US" b="1" smtClean="0"/>
              <a:t>O čemu ćemo razgovarati?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755650" y="1700213"/>
            <a:ext cx="7632700" cy="4132262"/>
          </a:xfrm>
        </p:spPr>
        <p:txBody>
          <a:bodyPr/>
          <a:lstStyle/>
          <a:p>
            <a:pPr algn="just"/>
            <a:r>
              <a:rPr lang="en-US" smtClean="0"/>
              <a:t>Porodica (pravni odnosi lica koja žive u porodičnoj zajednici / članova porodice)</a:t>
            </a:r>
          </a:p>
          <a:p>
            <a:pPr algn="just"/>
            <a:r>
              <a:rPr lang="en-US" smtClean="0"/>
              <a:t>Brak (odnosi između supružnika)</a:t>
            </a:r>
          </a:p>
          <a:p>
            <a:pPr algn="just"/>
            <a:r>
              <a:rPr lang="en-US" smtClean="0"/>
              <a:t>Vanbračna zajednica (odnosi između vanbračnih partnera)</a:t>
            </a:r>
          </a:p>
          <a:p>
            <a:pPr algn="just"/>
            <a:r>
              <a:rPr lang="en-US" smtClean="0"/>
              <a:t>Roditeljsko pravo i prava deteta (odnosi roditelja i dece)</a:t>
            </a:r>
          </a:p>
          <a:p>
            <a:pPr algn="just"/>
            <a:r>
              <a:rPr lang="en-US" smtClean="0"/>
              <a:t>Položaj dece bez roditeljskog staranja (starateljstvo, hraniteljstvo, usvojenje)</a:t>
            </a:r>
          </a:p>
          <a:p>
            <a:pPr algn="just"/>
            <a:r>
              <a:rPr lang="en-US" smtClean="0"/>
              <a:t>Mehanizmi porodičnopravne zaštite (sud, centar za socijalni rad, policija, javni tužilac i dr)</a:t>
            </a:r>
          </a:p>
          <a:p>
            <a:pPr algn="just"/>
            <a:r>
              <a:rPr lang="en-US" smtClean="0"/>
              <a:t>...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/>
              <a:t>Porodica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x-none" dirty="0" err="1" smtClean="0"/>
              <a:t>Srodstvo</a:t>
            </a:r>
            <a:r>
              <a:rPr lang="en-US" altLang="x-none" dirty="0" smtClean="0"/>
              <a:t> (</a:t>
            </a:r>
            <a:r>
              <a:rPr lang="en-US" altLang="x-none" dirty="0" err="1" smtClean="0"/>
              <a:t>krvno</a:t>
            </a:r>
            <a:r>
              <a:rPr lang="en-US" altLang="x-none" dirty="0" smtClean="0"/>
              <a:t>, </a:t>
            </a:r>
            <a:r>
              <a:rPr lang="en-US" altLang="x-none" dirty="0" err="1" smtClean="0"/>
              <a:t>tazbinsko</a:t>
            </a:r>
            <a:r>
              <a:rPr lang="en-US" altLang="x-none" dirty="0" smtClean="0"/>
              <a:t>, </a:t>
            </a:r>
            <a:r>
              <a:rPr lang="en-US" altLang="x-none" dirty="0" err="1" smtClean="0"/>
              <a:t>adoptivno</a:t>
            </a:r>
            <a:r>
              <a:rPr lang="en-US" altLang="x-none" dirty="0" smtClean="0"/>
              <a:t>), </a:t>
            </a:r>
            <a:r>
              <a:rPr lang="en-US" altLang="x-none" dirty="0" err="1" smtClean="0"/>
              <a:t>Brak</a:t>
            </a:r>
            <a:r>
              <a:rPr lang="en-US" altLang="x-none" dirty="0" smtClean="0"/>
              <a:t>, </a:t>
            </a:r>
            <a:r>
              <a:rPr lang="en-US" altLang="x-none" dirty="0" err="1" smtClean="0">
                <a:latin typeface="+mj-lt"/>
              </a:rPr>
              <a:t>Vanbra</a:t>
            </a:r>
            <a:r>
              <a:rPr lang="sr-Latn-CS" altLang="x-none" dirty="0" smtClean="0">
                <a:latin typeface="+mj-lt"/>
              </a:rPr>
              <a:t>čna zajednica, dr.</a:t>
            </a:r>
            <a:endParaRPr lang="en-US" altLang="x-none" dirty="0" smtClean="0">
              <a:latin typeface="+mj-lt"/>
            </a:endParaRPr>
          </a:p>
          <a:p>
            <a:pPr>
              <a:defRPr/>
            </a:pPr>
            <a:endParaRPr lang="en-US" altLang="x-none" dirty="0" smtClean="0">
              <a:latin typeface="Arial" panose="020B0604020202020204" pitchFamily="34" charset="0"/>
            </a:endParaRPr>
          </a:p>
          <a:p>
            <a:pPr>
              <a:defRPr/>
            </a:pPr>
            <a:r>
              <a:rPr lang="en-US" altLang="x-none" dirty="0" err="1" smtClean="0"/>
              <a:t>Zaštita</a:t>
            </a:r>
            <a:r>
              <a:rPr lang="en-US" altLang="x-none" dirty="0" smtClean="0"/>
              <a:t> od </a:t>
            </a:r>
            <a:r>
              <a:rPr lang="en-US" altLang="x-none" dirty="0" err="1" smtClean="0"/>
              <a:t>nasilja</a:t>
            </a:r>
            <a:r>
              <a:rPr lang="en-US" altLang="x-none" dirty="0" smtClean="0"/>
              <a:t> u </a:t>
            </a:r>
            <a:r>
              <a:rPr lang="en-US" altLang="x-none" dirty="0" err="1" smtClean="0"/>
              <a:t>porodici</a:t>
            </a:r>
            <a:endParaRPr lang="en-US" altLang="x-none" dirty="0" smtClean="0"/>
          </a:p>
        </p:txBody>
      </p:sp>
      <p:pic>
        <p:nvPicPr>
          <p:cNvPr id="8196" name="Picture 3" descr="Domestic_Abuse_t750x550-600x4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4384675"/>
            <a:ext cx="4464050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042988" y="836613"/>
            <a:ext cx="7024687" cy="792162"/>
          </a:xfrm>
        </p:spPr>
        <p:txBody>
          <a:bodyPr/>
          <a:lstStyle/>
          <a:p>
            <a:r>
              <a:rPr lang="en-US" b="1" smtClean="0"/>
              <a:t>Brak i vanbračna zajednica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39750" y="1628775"/>
            <a:ext cx="8064500" cy="4608513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</a:pPr>
            <a:r>
              <a:rPr lang="en-US" b="1" smtClean="0">
                <a:solidFill>
                  <a:srgbClr val="74A510"/>
                </a:solidFill>
              </a:rPr>
              <a:t>BRAK</a:t>
            </a:r>
          </a:p>
          <a:p>
            <a:pPr marL="69850" indent="0"/>
            <a:r>
              <a:rPr lang="en-US" smtClean="0"/>
              <a:t>Uslovi za sklapanje braka </a:t>
            </a:r>
          </a:p>
          <a:p>
            <a:pPr marL="69850" indent="0"/>
            <a:r>
              <a:rPr lang="en-US" smtClean="0"/>
              <a:t>Dejstva braka</a:t>
            </a:r>
            <a:endParaRPr lang="en-US" smtClean="0">
              <a:latin typeface="Arial" charset="0"/>
            </a:endParaRPr>
          </a:p>
          <a:p>
            <a:pPr marL="69850" indent="0"/>
            <a:endParaRPr lang="en-US" smtClean="0"/>
          </a:p>
          <a:p>
            <a:pPr marL="69850" indent="0"/>
            <a:r>
              <a:rPr lang="en-US" smtClean="0"/>
              <a:t>Načini prestanka braka (ništavost, razvod, smrt supružnika)</a:t>
            </a:r>
          </a:p>
          <a:p>
            <a:pPr marL="69850" indent="0">
              <a:buFont typeface="Wingdings 2" pitchFamily="18" charset="2"/>
              <a:buNone/>
            </a:pPr>
            <a:endParaRPr lang="en-US" b="1" smtClean="0">
              <a:solidFill>
                <a:srgbClr val="74A510"/>
              </a:solidFill>
            </a:endParaRPr>
          </a:p>
          <a:p>
            <a:pPr marL="69850" indent="0">
              <a:buFont typeface="Wingdings 2" pitchFamily="18" charset="2"/>
              <a:buNone/>
            </a:pPr>
            <a:r>
              <a:rPr lang="en-US" b="1" smtClean="0">
                <a:solidFill>
                  <a:srgbClr val="74A510"/>
                </a:solidFill>
              </a:rPr>
              <a:t>VANBRAČNA ZAJEDNICA</a:t>
            </a:r>
          </a:p>
          <a:p>
            <a:pPr marL="69850" indent="0"/>
            <a:r>
              <a:rPr lang="en-US" smtClean="0"/>
              <a:t>Uslovi</a:t>
            </a:r>
          </a:p>
          <a:p>
            <a:pPr marL="69850" indent="0"/>
            <a:r>
              <a:rPr lang="en-US" smtClean="0"/>
              <a:t>Dejstva                                             </a:t>
            </a:r>
          </a:p>
          <a:p>
            <a:pPr marL="69850" indent="0">
              <a:buFont typeface="Wingdings 2" pitchFamily="18" charset="2"/>
              <a:buNone/>
            </a:pPr>
            <a:endParaRPr lang="en-US" smtClean="0"/>
          </a:p>
          <a:p>
            <a:pPr marL="69850" indent="0">
              <a:buFont typeface="Wingdings 2" pitchFamily="18" charset="2"/>
              <a:buNone/>
            </a:pPr>
            <a:endParaRPr lang="en-US" smtClean="0"/>
          </a:p>
        </p:txBody>
      </p:sp>
      <p:pic>
        <p:nvPicPr>
          <p:cNvPr id="9220" name="Picture 3" descr="???????????????????????????????????????????????????????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1628775"/>
            <a:ext cx="2881313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962025"/>
          </a:xfrm>
        </p:spPr>
        <p:txBody>
          <a:bodyPr/>
          <a:lstStyle/>
          <a:p>
            <a:r>
              <a:rPr lang="en-US" b="1" smtClean="0"/>
              <a:t>Imovinski porodični odnosi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7200900" cy="3508375"/>
          </a:xfrm>
        </p:spPr>
        <p:txBody>
          <a:bodyPr/>
          <a:lstStyle/>
          <a:p>
            <a:endParaRPr lang="en-US" smtClean="0"/>
          </a:p>
          <a:p>
            <a:r>
              <a:rPr lang="en-US" smtClean="0"/>
              <a:t>Supružnici</a:t>
            </a:r>
          </a:p>
          <a:p>
            <a:endParaRPr lang="en-US" smtClean="0"/>
          </a:p>
          <a:p>
            <a:r>
              <a:rPr lang="en-US" smtClean="0"/>
              <a:t>Vanbračni partneri</a:t>
            </a:r>
          </a:p>
          <a:p>
            <a:endParaRPr lang="en-US" smtClean="0"/>
          </a:p>
          <a:p>
            <a:r>
              <a:rPr lang="en-US" smtClean="0"/>
              <a:t>Članovi porodične zajednice</a:t>
            </a:r>
          </a:p>
        </p:txBody>
      </p:sp>
      <p:pic>
        <p:nvPicPr>
          <p:cNvPr id="10244" name="Picture 3" descr="http://www.pgmcmahon.com/wp-content/uploads/2015/04/bigstock-Paper-Cut-Of-Family-With-House-87162443-300x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2420938"/>
            <a:ext cx="2862262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/>
              <a:t>Zakonsko izdržavanje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Supružnici</a:t>
            </a:r>
          </a:p>
          <a:p>
            <a:endParaRPr lang="en-US" smtClean="0"/>
          </a:p>
          <a:p>
            <a:r>
              <a:rPr lang="en-US" smtClean="0"/>
              <a:t>Vanbračni partneri</a:t>
            </a:r>
          </a:p>
          <a:p>
            <a:endParaRPr lang="en-US" smtClean="0"/>
          </a:p>
          <a:p>
            <a:r>
              <a:rPr lang="en-US" smtClean="0"/>
              <a:t>Roditelji i deca</a:t>
            </a:r>
          </a:p>
          <a:p>
            <a:endParaRPr lang="en-US" smtClean="0"/>
          </a:p>
          <a:p>
            <a:r>
              <a:rPr lang="en-US" smtClean="0"/>
              <a:t>Drugi srodnici (krvni, tazbinski, adoptivni)</a:t>
            </a:r>
          </a:p>
        </p:txBody>
      </p:sp>
      <p:pic>
        <p:nvPicPr>
          <p:cNvPr id="11268" name="Picture 3" descr="child support &amp; alimo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379663"/>
            <a:ext cx="3140075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9750" y="1027113"/>
            <a:ext cx="8135938" cy="817562"/>
          </a:xfrm>
        </p:spPr>
        <p:txBody>
          <a:bodyPr/>
          <a:lstStyle/>
          <a:p>
            <a:pPr algn="ctr"/>
            <a:r>
              <a:rPr lang="en-US" b="1" smtClean="0"/>
              <a:t>Roditeljsko pravo i prava deteta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755650" y="1989138"/>
            <a:ext cx="7304088" cy="4267200"/>
          </a:xfrm>
        </p:spPr>
        <p:txBody>
          <a:bodyPr/>
          <a:lstStyle/>
          <a:p>
            <a:r>
              <a:rPr lang="en-US" smtClean="0"/>
              <a:t>Prava i dužnosti roditelja (staranje o deci)</a:t>
            </a:r>
          </a:p>
          <a:p>
            <a:pPr>
              <a:buFontTx/>
              <a:buChar char="-"/>
            </a:pPr>
            <a:r>
              <a:rPr lang="en-US" smtClean="0"/>
              <a:t>vršenje roditeljskog prava</a:t>
            </a:r>
          </a:p>
          <a:p>
            <a:pPr>
              <a:buFontTx/>
              <a:buChar char="-"/>
            </a:pPr>
            <a:r>
              <a:rPr lang="en-US" smtClean="0"/>
              <a:t>lišenje roditeljskog prava</a:t>
            </a:r>
          </a:p>
          <a:p>
            <a:pPr>
              <a:buFontTx/>
              <a:buChar char="-"/>
            </a:pPr>
            <a:r>
              <a:rPr lang="en-US" smtClean="0"/>
              <a:t>produženje roditeljskog prava</a:t>
            </a:r>
          </a:p>
          <a:p>
            <a:pPr>
              <a:buFontTx/>
              <a:buChar char="-"/>
            </a:pPr>
            <a:r>
              <a:rPr lang="en-US" smtClean="0"/>
              <a:t>prestanak roditeljskog prava</a:t>
            </a:r>
          </a:p>
          <a:p>
            <a:endParaRPr lang="en-US" smtClean="0"/>
          </a:p>
          <a:p>
            <a:r>
              <a:rPr lang="en-US" smtClean="0"/>
              <a:t>Prava deteta </a:t>
            </a:r>
          </a:p>
          <a:p>
            <a:pPr>
              <a:buFontTx/>
              <a:buChar char="-"/>
            </a:pPr>
            <a:r>
              <a:rPr lang="en-US" smtClean="0"/>
              <a:t>Porodični status deteta</a:t>
            </a:r>
            <a:endParaRPr lang="en-US" smtClean="0">
              <a:latin typeface="Arial" charset="0"/>
            </a:endParaRPr>
          </a:p>
          <a:p>
            <a:pPr>
              <a:buFontTx/>
              <a:buNone/>
            </a:pPr>
            <a:r>
              <a:rPr lang="en-US" smtClean="0">
                <a:latin typeface="Arial" charset="0"/>
              </a:rPr>
              <a:t>Statistika 2015: 65 657 rođenih</a:t>
            </a:r>
            <a:endParaRPr lang="en-US" smtClean="0"/>
          </a:p>
          <a:p>
            <a:endParaRPr lang="en-US" smtClean="0"/>
          </a:p>
        </p:txBody>
      </p:sp>
      <p:pic>
        <p:nvPicPr>
          <p:cNvPr id="12292" name="Picture 3" descr="Legal guide 135822 14495086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4221163"/>
            <a:ext cx="29114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4213" y="1027113"/>
            <a:ext cx="7848600" cy="1143000"/>
          </a:xfrm>
        </p:spPr>
        <p:txBody>
          <a:bodyPr/>
          <a:lstStyle/>
          <a:p>
            <a:pPr algn="ctr"/>
            <a:r>
              <a:rPr lang="en-US" b="1" smtClean="0"/>
              <a:t>Deca bez roditeljskog staranja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Starateljstvo</a:t>
            </a:r>
          </a:p>
          <a:p>
            <a:endParaRPr lang="en-US" smtClean="0"/>
          </a:p>
          <a:p>
            <a:r>
              <a:rPr lang="en-US" smtClean="0"/>
              <a:t>Hraniteljstvo</a:t>
            </a:r>
          </a:p>
          <a:p>
            <a:endParaRPr lang="en-US" smtClean="0"/>
          </a:p>
          <a:p>
            <a:r>
              <a:rPr lang="en-US" smtClean="0"/>
              <a:t>Usvojenje</a:t>
            </a:r>
          </a:p>
        </p:txBody>
      </p:sp>
      <p:pic>
        <p:nvPicPr>
          <p:cNvPr id="13316" name="Picture 3" descr="street child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3783013"/>
            <a:ext cx="4187825" cy="270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9620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Delovi porodičnog prava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84213" y="2324100"/>
            <a:ext cx="7848600" cy="3508375"/>
          </a:xfrm>
        </p:spPr>
        <p:txBody>
          <a:bodyPr/>
          <a:lstStyle/>
          <a:p>
            <a:pPr algn="just" eaLnBrk="1" hangingPunct="1"/>
            <a:r>
              <a:rPr lang="sr-Latn-CS" smtClean="0"/>
              <a:t>Partnersko</a:t>
            </a:r>
            <a:r>
              <a:rPr lang="en-US" smtClean="0"/>
              <a:t> pravo</a:t>
            </a:r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Roditeljsko pravo</a:t>
            </a:r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Starateljsko pravo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6731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Izvori porodičnog prava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27088" y="1844675"/>
            <a:ext cx="7561262" cy="4679950"/>
          </a:xfrm>
        </p:spPr>
        <p:txBody>
          <a:bodyPr/>
          <a:lstStyle/>
          <a:p>
            <a:pPr algn="just" eaLnBrk="1" hangingPunct="1"/>
            <a:r>
              <a:rPr lang="en-US" sz="1900" smtClean="0"/>
              <a:t>Ustav Republike Srbije</a:t>
            </a:r>
          </a:p>
          <a:p>
            <a:pPr algn="just" eaLnBrk="1" hangingPunct="1"/>
            <a:r>
              <a:rPr lang="en-US" sz="1900" smtClean="0"/>
              <a:t>Međunarodni ugovori</a:t>
            </a:r>
          </a:p>
          <a:p>
            <a:pPr algn="just" eaLnBrk="1" hangingPunct="1"/>
            <a:r>
              <a:rPr lang="en-US" sz="1900" smtClean="0"/>
              <a:t>Zakoni i drugi opšti akti</a:t>
            </a:r>
          </a:p>
          <a:p>
            <a:pPr lvl="1" algn="just" eaLnBrk="1" hangingPunct="1"/>
            <a:r>
              <a:rPr lang="en-US" sz="1600" b="1" smtClean="0"/>
              <a:t>Porodični zakon</a:t>
            </a:r>
          </a:p>
          <a:p>
            <a:pPr lvl="1" algn="just" eaLnBrk="1" hangingPunct="1"/>
            <a:r>
              <a:rPr lang="en-US" sz="1600" smtClean="0"/>
              <a:t>Zakon o matičnim knjigama </a:t>
            </a:r>
          </a:p>
          <a:p>
            <a:pPr lvl="1" algn="just" eaLnBrk="1" hangingPunct="1"/>
            <a:r>
              <a:rPr lang="en-US" sz="1600" b="1" smtClean="0"/>
              <a:t>Zakon o vanparničnom postupku</a:t>
            </a:r>
          </a:p>
          <a:p>
            <a:pPr lvl="1" algn="just" eaLnBrk="1" hangingPunct="1"/>
            <a:r>
              <a:rPr lang="en-US" sz="1600" smtClean="0"/>
              <a:t>Zakon o parničnom postupku</a:t>
            </a:r>
          </a:p>
          <a:p>
            <a:pPr lvl="1" algn="just" eaLnBrk="1" hangingPunct="1"/>
            <a:r>
              <a:rPr lang="en-US" sz="1600" smtClean="0"/>
              <a:t>Zakon o opštem upravnom postupku</a:t>
            </a:r>
          </a:p>
          <a:p>
            <a:pPr lvl="1" algn="just" eaLnBrk="1" hangingPunct="1"/>
            <a:r>
              <a:rPr lang="en-US" sz="1600" smtClean="0"/>
              <a:t>Zakon o izvršenju i obezbeđenju</a:t>
            </a:r>
          </a:p>
          <a:p>
            <a:pPr lvl="1" algn="just" eaLnBrk="1" hangingPunct="1"/>
            <a:r>
              <a:rPr lang="en-US" sz="1600" smtClean="0"/>
              <a:t>Zakon o posredovanju </a:t>
            </a:r>
            <a:r>
              <a:rPr lang="sr-Latn-CS" sz="1600" smtClean="0"/>
              <a:t>u rešavanju sporova </a:t>
            </a:r>
            <a:r>
              <a:rPr lang="en-US" sz="1600" smtClean="0"/>
              <a:t>i dr.</a:t>
            </a:r>
          </a:p>
          <a:p>
            <a:pPr lvl="1" algn="just" eaLnBrk="1" hangingPunct="1"/>
            <a:endParaRPr lang="en-US" sz="1600" smtClean="0"/>
          </a:p>
          <a:p>
            <a:pPr algn="just" eaLnBrk="1" hangingPunct="1"/>
            <a:r>
              <a:rPr lang="en-US" sz="1900" smtClean="0"/>
              <a:t>Običaj</a:t>
            </a:r>
          </a:p>
          <a:p>
            <a:pPr algn="just" eaLnBrk="1" hangingPunct="1"/>
            <a:r>
              <a:rPr lang="en-US" sz="1900" smtClean="0"/>
              <a:t>Sudska praksa</a:t>
            </a:r>
          </a:p>
          <a:p>
            <a:pPr algn="just" eaLnBrk="1" hangingPunct="1"/>
            <a:r>
              <a:rPr lang="en-US" sz="1900" smtClean="0"/>
              <a:t>Pravna nauka</a:t>
            </a:r>
          </a:p>
          <a:p>
            <a:pPr eaLnBrk="1" hangingPunct="1">
              <a:lnSpc>
                <a:spcPct val="80000"/>
              </a:lnSpc>
            </a:pPr>
            <a:endParaRPr lang="en-US" sz="1900" smtClean="0"/>
          </a:p>
          <a:p>
            <a:pPr eaLnBrk="1" hangingPunct="1">
              <a:lnSpc>
                <a:spcPct val="80000"/>
              </a:lnSpc>
            </a:pPr>
            <a:endParaRPr lang="en-US" sz="19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81756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x-none" b="1" dirty="0" smtClean="0"/>
              <a:t>Ustav Republike Srbije (2006)</a:t>
            </a:r>
            <a:endParaRPr lang="x-none" b="1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827088" y="2060575"/>
            <a:ext cx="7561262" cy="41767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2200" smtClean="0"/>
              <a:t>Ravnopravnost polova (član 15)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200" smtClean="0"/>
              <a:t>Zabrana diskriminacije (član 21)</a:t>
            </a:r>
          </a:p>
          <a:p>
            <a:pPr algn="just" eaLnBrk="1" hangingPunct="1">
              <a:lnSpc>
                <a:spcPct val="90000"/>
              </a:lnSpc>
            </a:pPr>
            <a:r>
              <a:rPr lang="sr-Latn-CS" sz="2200" smtClean="0"/>
              <a:t>Sloboda </a:t>
            </a:r>
            <a:r>
              <a:rPr lang="en-US" sz="2200" smtClean="0"/>
              <a:t>sklapanj</a:t>
            </a:r>
            <a:r>
              <a:rPr lang="sr-Latn-CS" sz="2200" smtClean="0"/>
              <a:t>a/raskidanja</a:t>
            </a:r>
            <a:r>
              <a:rPr lang="en-US" sz="2200" smtClean="0"/>
              <a:t> braka i vanbra</a:t>
            </a:r>
            <a:r>
              <a:rPr lang="sr-Latn-CS" sz="2200" smtClean="0"/>
              <a:t>čna zajednica</a:t>
            </a:r>
            <a:r>
              <a:rPr lang="en-US" sz="2200" smtClean="0"/>
              <a:t>(član 62)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200" smtClean="0"/>
              <a:t>Sloboda odlučivanja o rađanju (član 63)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200" smtClean="0"/>
              <a:t>Prava deteta (član 64)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200" smtClean="0"/>
              <a:t>Prava i dužnosti roditelja (član 65)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200" smtClean="0"/>
              <a:t>Posebna zaštita porodice, majke, samohranog roditelja i deteta (član 66)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200" smtClean="0"/>
              <a:t>Neposredna primena zajemčenih prava i ograničenja ljudskih i manjinskih prava (čl. 18 i 20)</a:t>
            </a:r>
          </a:p>
          <a:p>
            <a:pPr algn="just" eaLnBrk="1" hangingPunct="1">
              <a:lnSpc>
                <a:spcPct val="90000"/>
              </a:lnSpc>
            </a:pPr>
            <a:endParaRPr lang="en-US" sz="2200" smtClean="0"/>
          </a:p>
          <a:p>
            <a:pPr algn="just" eaLnBrk="1" hangingPunct="1">
              <a:lnSpc>
                <a:spcPct val="90000"/>
              </a:lnSpc>
            </a:pPr>
            <a:endParaRPr lang="en-US" sz="2200" smtClean="0"/>
          </a:p>
          <a:p>
            <a:pPr eaLnBrk="1" hangingPunct="1">
              <a:lnSpc>
                <a:spcPct val="90000"/>
              </a:lnSpc>
            </a:pPr>
            <a:endParaRPr 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042988" y="836613"/>
            <a:ext cx="7024687" cy="7207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Međunarodni instrumenti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11188" y="1628775"/>
            <a:ext cx="7921625" cy="496887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sz="1700" smtClean="0"/>
              <a:t>Potvrđeni međunarodni ugovori i opšteprihvaćena pravila međunarodnog prava deo su domaćeg pravnog poretka</a:t>
            </a:r>
          </a:p>
          <a:p>
            <a:pPr algn="just" eaLnBrk="1" hangingPunct="1">
              <a:lnSpc>
                <a:spcPct val="80000"/>
              </a:lnSpc>
            </a:pPr>
            <a:endParaRPr lang="en-US" sz="1700" b="1" smtClean="0"/>
          </a:p>
          <a:p>
            <a:pPr algn="just" eaLnBrk="1" hangingPunct="1">
              <a:lnSpc>
                <a:spcPct val="80000"/>
              </a:lnSpc>
            </a:pPr>
            <a:r>
              <a:rPr lang="en-US" sz="1700" b="1" smtClean="0"/>
              <a:t>UJEDINJENE NACIJE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1500" smtClean="0"/>
              <a:t>Univerzalna deklaracija o pravima čoveka (1948)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1500" smtClean="0"/>
              <a:t>Međunarodni paktovi o ljudskim pravima (1966)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1500" smtClean="0"/>
              <a:t>Konvencija o pravima deteta (1989) i dr.</a:t>
            </a:r>
          </a:p>
          <a:p>
            <a:pPr algn="just" eaLnBrk="1" hangingPunct="1">
              <a:lnSpc>
                <a:spcPct val="80000"/>
              </a:lnSpc>
            </a:pPr>
            <a:endParaRPr lang="en-US" sz="1700" smtClean="0"/>
          </a:p>
          <a:p>
            <a:pPr algn="just" eaLnBrk="1" hangingPunct="1">
              <a:lnSpc>
                <a:spcPct val="80000"/>
              </a:lnSpc>
            </a:pPr>
            <a:r>
              <a:rPr lang="en-US" sz="1700" b="1" smtClean="0"/>
              <a:t>SAVET EVROPE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1500" smtClean="0"/>
              <a:t>Evropska konvencija o ljudskim pravima i osnovnim slobodama (1950)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1500" smtClean="0"/>
              <a:t>Evropska konvencija o zaštiti dece od seksualnog iskorišćavanja i seksualnog zlostavljanja 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1500" smtClean="0"/>
              <a:t>Konvencija o sprečavanju i borbi protiv nasilja nad ženama i nasilja u porodici i dr.</a:t>
            </a:r>
          </a:p>
          <a:p>
            <a:pPr algn="just" eaLnBrk="1" hangingPunct="1">
              <a:lnSpc>
                <a:spcPct val="80000"/>
              </a:lnSpc>
            </a:pPr>
            <a:endParaRPr lang="en-US" sz="1700" smtClean="0"/>
          </a:p>
          <a:p>
            <a:pPr algn="just" eaLnBrk="1" hangingPunct="1">
              <a:lnSpc>
                <a:spcPct val="80000"/>
              </a:lnSpc>
            </a:pPr>
            <a:r>
              <a:rPr lang="en-US" sz="1700" b="1" smtClean="0"/>
              <a:t>EVROPSKA UNIJA</a:t>
            </a:r>
          </a:p>
          <a:p>
            <a:pPr algn="just" eaLnBrk="1" hangingPunct="1">
              <a:lnSpc>
                <a:spcPct val="80000"/>
              </a:lnSpc>
            </a:pPr>
            <a:endParaRPr lang="en-US" sz="1700" smtClean="0"/>
          </a:p>
          <a:p>
            <a:pPr algn="just" eaLnBrk="1" hangingPunct="1">
              <a:lnSpc>
                <a:spcPct val="80000"/>
              </a:lnSpc>
            </a:pPr>
            <a:r>
              <a:rPr lang="en-US" sz="1700" b="1" smtClean="0"/>
              <a:t>HAŠKA AKADEMIJA ZA MEĐUNARODNO PRIVATNO PRAVO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1500" smtClean="0"/>
              <a:t>Konvencija o građanskopravnim aspektima međunarodne otmice dece (1980)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1500" smtClean="0"/>
              <a:t>Konvencija o zaštiti dece i saradnji u oblasti međunarodnog usvojenja, itd.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6731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x-none" b="1" dirty="0" smtClean="0"/>
              <a:t>Porodični zakon (2005)</a:t>
            </a:r>
            <a:endParaRPr lang="x-none" b="1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827088" y="1844675"/>
            <a:ext cx="7561262" cy="4752975"/>
          </a:xfrm>
        </p:spPr>
        <p:txBody>
          <a:bodyPr/>
          <a:lstStyle/>
          <a:p>
            <a:pPr marL="68263" indent="0"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smtClean="0"/>
              <a:t>...uređuje:</a:t>
            </a:r>
          </a:p>
          <a:p>
            <a:pPr marL="68263" indent="0" algn="just"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000" smtClean="0"/>
          </a:p>
          <a:p>
            <a:pPr marL="68263" indent="0" algn="just" eaLnBrk="1" hangingPunct="1">
              <a:lnSpc>
                <a:spcPct val="80000"/>
              </a:lnSpc>
            </a:pPr>
            <a:r>
              <a:rPr lang="en-US" sz="2000" b="1" smtClean="0"/>
              <a:t>Brak</a:t>
            </a:r>
            <a:r>
              <a:rPr lang="en-US" sz="2000" smtClean="0"/>
              <a:t> (sklapanje, dejstva i prestanak braka)</a:t>
            </a:r>
          </a:p>
          <a:p>
            <a:pPr marL="68263" indent="0" algn="just" eaLnBrk="1" hangingPunct="1">
              <a:lnSpc>
                <a:spcPct val="80000"/>
              </a:lnSpc>
            </a:pPr>
            <a:r>
              <a:rPr lang="en-US" sz="2000" b="1" smtClean="0"/>
              <a:t>Vanbračnu zajednicu </a:t>
            </a:r>
          </a:p>
          <a:p>
            <a:pPr marL="68263" indent="0" algn="just" eaLnBrk="1" hangingPunct="1">
              <a:lnSpc>
                <a:spcPct val="80000"/>
              </a:lnSpc>
            </a:pPr>
            <a:r>
              <a:rPr lang="en-US" sz="2000" b="1" smtClean="0"/>
              <a:t>Odnose deteta i roditelja </a:t>
            </a:r>
            <a:r>
              <a:rPr lang="en-US" sz="2000" smtClean="0"/>
              <a:t>(utvrđivanje materinstva i očinstva, prava deteta, roditeljska prava i dužnosti)</a:t>
            </a:r>
          </a:p>
          <a:p>
            <a:pPr marL="68263" indent="0" algn="just" eaLnBrk="1" hangingPunct="1">
              <a:lnSpc>
                <a:spcPct val="80000"/>
              </a:lnSpc>
            </a:pPr>
            <a:r>
              <a:rPr lang="en-US" sz="2000" b="1" smtClean="0"/>
              <a:t>Usvojenje, hraniteljstvo i starateljstvo</a:t>
            </a:r>
          </a:p>
          <a:p>
            <a:pPr marL="68263" indent="0" algn="just" eaLnBrk="1" hangingPunct="1">
              <a:lnSpc>
                <a:spcPct val="80000"/>
              </a:lnSpc>
            </a:pPr>
            <a:r>
              <a:rPr lang="en-US" sz="2000" b="1" smtClean="0"/>
              <a:t>Izdržavanje</a:t>
            </a:r>
            <a:r>
              <a:rPr lang="en-US" sz="2000" smtClean="0"/>
              <a:t> (supružnika, vanbračnog partnera, majke deteta, deteta, roditelja i drugih srodnika)</a:t>
            </a:r>
          </a:p>
          <a:p>
            <a:pPr marL="68263" indent="0" algn="just" eaLnBrk="1" hangingPunct="1">
              <a:lnSpc>
                <a:spcPct val="80000"/>
              </a:lnSpc>
            </a:pPr>
            <a:r>
              <a:rPr lang="en-US" sz="2000" b="1" smtClean="0"/>
              <a:t>Imovinske odnose u porodici </a:t>
            </a:r>
            <a:r>
              <a:rPr lang="en-US" sz="2000" smtClean="0"/>
              <a:t>(supružnika, vanbračnih partnera, roditelja i dece i članova porodične zajednice) </a:t>
            </a:r>
          </a:p>
          <a:p>
            <a:pPr marL="68263" indent="0" algn="just" eaLnBrk="1" hangingPunct="1">
              <a:lnSpc>
                <a:spcPct val="80000"/>
              </a:lnSpc>
            </a:pPr>
            <a:r>
              <a:rPr lang="en-US" sz="2000" b="1" smtClean="0"/>
              <a:t>Zaštitu od nasilja u porodici</a:t>
            </a:r>
            <a:endParaRPr lang="en-US" sz="2000" smtClean="0"/>
          </a:p>
          <a:p>
            <a:pPr marL="68263" indent="0" algn="just" eaLnBrk="1" hangingPunct="1">
              <a:lnSpc>
                <a:spcPct val="80000"/>
              </a:lnSpc>
            </a:pPr>
            <a:r>
              <a:rPr lang="en-US" sz="2000" b="1" smtClean="0"/>
              <a:t>Sudske i upravne postupke </a:t>
            </a:r>
            <a:r>
              <a:rPr lang="en-US" sz="2000" smtClean="0"/>
              <a:t>u vezi sa porodičnim odnosima</a:t>
            </a:r>
          </a:p>
          <a:p>
            <a:pPr marL="68263" indent="0" algn="just" eaLnBrk="1" hangingPunct="1">
              <a:lnSpc>
                <a:spcPct val="80000"/>
              </a:lnSpc>
            </a:pPr>
            <a:r>
              <a:rPr lang="en-US" sz="2000" b="1" smtClean="0"/>
              <a:t>Lično ime</a:t>
            </a:r>
            <a:r>
              <a:rPr lang="en-US" sz="2000" smtClean="0"/>
              <a:t>, i dr.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924300" y="2852738"/>
            <a:ext cx="4968875" cy="1584325"/>
          </a:xfrm>
        </p:spPr>
        <p:txBody>
          <a:bodyPr/>
          <a:lstStyle/>
          <a:p>
            <a:pPr algn="ctr" eaLnBrk="1" hangingPunct="1">
              <a:defRPr/>
            </a:pPr>
            <a:r>
              <a:rPr lang="sr-Latn-CS" altLang="x-none" sz="4300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PORODIČNO PRAVO</a:t>
            </a:r>
            <a:endParaRPr lang="en-US" altLang="x-none" sz="4300" b="1" dirty="0" smtClean="0">
              <a:solidFill>
                <a:schemeClr val="bg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9459" name="Subtitle 3"/>
          <p:cNvSpPr>
            <a:spLocks noGrp="1"/>
          </p:cNvSpPr>
          <p:nvPr>
            <p:ph type="subTitle" idx="1"/>
          </p:nvPr>
        </p:nvSpPr>
        <p:spPr>
          <a:xfrm flipH="1">
            <a:off x="4500563" y="4508500"/>
            <a:ext cx="3743325" cy="108108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endParaRPr lang="sr-Latn-CS" sz="2400" smtClean="0">
              <a:latin typeface="Georgia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sz="2400" smtClean="0">
                <a:latin typeface="Georgia" pitchFamily="18" charset="0"/>
              </a:rPr>
              <a:t>Porodica i za</a:t>
            </a:r>
            <a:r>
              <a:rPr lang="sr-Latn-CS" sz="2400" smtClean="0">
                <a:latin typeface="Georgia" pitchFamily="18" charset="0"/>
              </a:rPr>
              <a:t>š</a:t>
            </a:r>
            <a:r>
              <a:rPr lang="en-US" sz="2400" smtClean="0">
                <a:latin typeface="Georgia" pitchFamily="18" charset="0"/>
              </a:rPr>
              <a:t>tita porodice</a:t>
            </a:r>
          </a:p>
        </p:txBody>
      </p:sp>
      <p:pic>
        <p:nvPicPr>
          <p:cNvPr id="19460" name="Picture 5" descr="Family Law Attorney in El Paso, Texas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476250"/>
            <a:ext cx="4319588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7461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Porodica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088" y="1989138"/>
            <a:ext cx="7561262" cy="4176712"/>
          </a:xfrm>
        </p:spPr>
        <p:txBody>
          <a:bodyPr rtlCol="0">
            <a:normAutofit fontScale="85000" lnSpcReduction="10000"/>
          </a:bodyPr>
          <a:lstStyle/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x-none" dirty="0" smtClean="0"/>
              <a:t>Šta je porodica?</a:t>
            </a:r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x-none" dirty="0"/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x-none" dirty="0" smtClean="0"/>
              <a:t>Oblici porodice (nuklearna porodica, proširena porodica, jednoroditeljska porodica...)</a:t>
            </a:r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x-none" dirty="0" smtClean="0"/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x-none" dirty="0" smtClean="0"/>
              <a:t>Porodica uživa posebnu zaštitu države</a:t>
            </a:r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x-none" dirty="0"/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x-none" dirty="0" smtClean="0"/>
              <a:t>Autonomija porodice (organizacija života u porodici)</a:t>
            </a:r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x-none" dirty="0" smtClean="0"/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x-none" dirty="0" smtClean="0"/>
              <a:t>Da li je dozvoljena intervencija države u porodične odnose? Ako jeste, kada je dozvoljena?</a:t>
            </a:r>
          </a:p>
          <a:p>
            <a:pPr indent="-274320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x-none" dirty="0" smtClean="0"/>
          </a:p>
          <a:p>
            <a:pPr indent="-274320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x-non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 idx="4294967295"/>
          </p:nvPr>
        </p:nvSpPr>
        <p:spPr>
          <a:xfrm>
            <a:off x="1042988" y="1027113"/>
            <a:ext cx="7024687" cy="746125"/>
          </a:xfrm>
        </p:spPr>
        <p:txBody>
          <a:bodyPr/>
          <a:lstStyle/>
          <a:p>
            <a:pPr algn="ctr" eaLnBrk="1" hangingPunct="1"/>
            <a:r>
              <a:rPr lang="en-US" b="1" smtClean="0"/>
              <a:t>Srodstvo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4294967295"/>
          </p:nvPr>
        </p:nvSpPr>
        <p:spPr>
          <a:xfrm>
            <a:off x="684213" y="1989138"/>
            <a:ext cx="7775575" cy="4464050"/>
          </a:xfrm>
        </p:spPr>
        <p:txBody>
          <a:bodyPr/>
          <a:lstStyle/>
          <a:p>
            <a:pPr marL="68263" indent="0" algn="just" eaLnBrk="1" hangingPunct="1">
              <a:lnSpc>
                <a:spcPct val="110000"/>
              </a:lnSpc>
              <a:buFont typeface="Wingdings 2" pitchFamily="18" charset="2"/>
              <a:buNone/>
            </a:pPr>
            <a:r>
              <a:rPr lang="sr-Latn-CS" smtClean="0"/>
              <a:t>Odnos između lica koji se zasniva:</a:t>
            </a:r>
          </a:p>
          <a:p>
            <a:pPr marL="342900" lvl="1" algn="just" eaLnBrk="1" hangingPunct="1"/>
            <a:r>
              <a:rPr lang="sr-Latn-CS" sz="2400" i="1" smtClean="0"/>
              <a:t>rođenjem</a:t>
            </a:r>
            <a:r>
              <a:rPr lang="sr-Latn-CS" sz="2400" smtClean="0"/>
              <a:t> (</a:t>
            </a:r>
            <a:r>
              <a:rPr lang="sr-Latn-CS" sz="2400" b="1" smtClean="0"/>
              <a:t>krvno srodstvo</a:t>
            </a:r>
            <a:r>
              <a:rPr lang="sr-Latn-CS" sz="2400" smtClean="0"/>
              <a:t>) – </a:t>
            </a:r>
            <a:r>
              <a:rPr lang="en-US" sz="2400" smtClean="0"/>
              <a:t>između lica koja potiču jedno od drugog ili od zajedničkog pretka </a:t>
            </a:r>
          </a:p>
          <a:p>
            <a:pPr marL="342900" lvl="1" algn="just" eaLnBrk="1" hangingPunct="1"/>
            <a:r>
              <a:rPr lang="sr-Latn-CS" sz="2400" i="1" smtClean="0"/>
              <a:t>sklapanjem braka</a:t>
            </a:r>
            <a:r>
              <a:rPr lang="sr-Latn-CS" sz="2400" smtClean="0"/>
              <a:t> (</a:t>
            </a:r>
            <a:r>
              <a:rPr lang="sr-Latn-CS" sz="2400" b="1" smtClean="0"/>
              <a:t>tazbinsko srodstvo</a:t>
            </a:r>
            <a:r>
              <a:rPr lang="sr-Latn-CS" sz="2400" smtClean="0"/>
              <a:t>) – </a:t>
            </a:r>
            <a:r>
              <a:rPr lang="en-US" sz="2400" smtClean="0"/>
              <a:t>između jednog supružnika i krvnih srodnika drugog supružnika (sami supružnici nisu srodnici!)</a:t>
            </a:r>
          </a:p>
          <a:p>
            <a:pPr marL="342900" lvl="1" algn="just" eaLnBrk="1" hangingPunct="1"/>
            <a:r>
              <a:rPr lang="sr-Latn-CS" sz="2400" i="1" smtClean="0"/>
              <a:t>usvojenjem</a:t>
            </a:r>
            <a:r>
              <a:rPr lang="sr-Latn-CS" sz="2400" smtClean="0"/>
              <a:t> (</a:t>
            </a:r>
            <a:r>
              <a:rPr lang="sr-Latn-CS" sz="2400" b="1" smtClean="0"/>
              <a:t>adoptivno srodstvo</a:t>
            </a:r>
            <a:r>
              <a:rPr lang="sr-Latn-CS" sz="2400" smtClean="0"/>
              <a:t>) </a:t>
            </a:r>
            <a:r>
              <a:rPr lang="en-US" sz="2400" smtClean="0"/>
              <a:t>– između usvojioca i njegovih krvnih srodnika</a:t>
            </a:r>
            <a:r>
              <a:rPr lang="sr-Latn-CS" sz="2400" smtClean="0"/>
              <a:t>, sa jedne strane,</a:t>
            </a:r>
            <a:r>
              <a:rPr lang="en-US" sz="2400" smtClean="0"/>
              <a:t> i usvojenika </a:t>
            </a:r>
            <a:r>
              <a:rPr lang="sr-Latn-CS" sz="2400" smtClean="0"/>
              <a:t>i njegovih potomaka, sa druge strane (kod potpunog usvojenja)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 idx="4294967295"/>
          </p:nvPr>
        </p:nvSpPr>
        <p:spPr>
          <a:xfrm>
            <a:off x="1042988" y="1027113"/>
            <a:ext cx="7024687" cy="673100"/>
          </a:xfrm>
        </p:spPr>
        <p:txBody>
          <a:bodyPr/>
          <a:lstStyle/>
          <a:p>
            <a:pPr algn="ctr" eaLnBrk="1" hangingPunct="1"/>
            <a:r>
              <a:rPr lang="en-US" b="1" smtClean="0"/>
              <a:t>Srodstvo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4294967295"/>
          </p:nvPr>
        </p:nvSpPr>
        <p:spPr>
          <a:xfrm>
            <a:off x="611188" y="1844675"/>
            <a:ext cx="7921625" cy="398780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sr-Latn-CS" smtClean="0"/>
              <a:t>Prava i pobočna linija srodstva (ushodna i nishodna)</a:t>
            </a:r>
          </a:p>
          <a:p>
            <a:pPr algn="just" eaLnBrk="1" hangingPunct="1">
              <a:lnSpc>
                <a:spcPct val="110000"/>
              </a:lnSpc>
            </a:pPr>
            <a:r>
              <a:rPr lang="sr-Latn-CS" smtClean="0"/>
              <a:t>Pobočna linija srodstva (punorodno i polurodno srodstvo)</a:t>
            </a:r>
          </a:p>
          <a:p>
            <a:pPr algn="just" eaLnBrk="1" hangingPunct="1">
              <a:lnSpc>
                <a:spcPct val="110000"/>
              </a:lnSpc>
            </a:pPr>
            <a:r>
              <a:rPr lang="sr-Latn-CS" smtClean="0"/>
              <a:t>Računanje srodstva – po stepenima (pravilo “koliko rođenja toliko stepena”)</a:t>
            </a:r>
          </a:p>
          <a:p>
            <a:pPr algn="just" eaLnBrk="1" hangingPunct="1">
              <a:lnSpc>
                <a:spcPct val="110000"/>
              </a:lnSpc>
            </a:pPr>
            <a:r>
              <a:rPr lang="sr-Latn-CS" smtClean="0"/>
              <a:t>Krvno i tazbinsko srodstvo ne može prestati, adoptivno može prestati poništenjem usvojenja</a:t>
            </a:r>
          </a:p>
          <a:p>
            <a:pPr algn="just" eaLnBrk="1" hangingPunct="1">
              <a:lnSpc>
                <a:spcPct val="110000"/>
              </a:lnSpc>
              <a:buFont typeface="Wingdings" pitchFamily="2" charset="2"/>
              <a:buChar char="v"/>
            </a:pPr>
            <a:r>
              <a:rPr lang="sr-Latn-CS" smtClean="0"/>
              <a:t>Zakon uređuje prava i obaveze lica koja se nalaze u srodstvu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81075"/>
            <a:ext cx="7920037" cy="6191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b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Cyrl-CS" sz="3200" b="1" dirty="0" smtClean="0">
                <a:latin typeface="Times New Roman" pitchFamily="18" charset="0"/>
              </a:rPr>
              <a:t> </a:t>
            </a:r>
            <a:br>
              <a:rPr lang="sr-Cyrl-CS" sz="3200" b="1" dirty="0" smtClean="0">
                <a:latin typeface="Times New Roman" pitchFamily="18" charset="0"/>
              </a:rPr>
            </a:br>
            <a:r>
              <a:rPr lang="sr-Cyrl-CS" sz="3200" b="1" dirty="0" smtClean="0">
                <a:latin typeface="Times New Roman" pitchFamily="18" charset="0"/>
              </a:rPr>
              <a:t> </a:t>
            </a:r>
            <a:r>
              <a:rPr lang="x-none" sz="3200" b="1" dirty="0" smtClean="0">
                <a:latin typeface="Times New Roman" pitchFamily="18" charset="0"/>
              </a:rPr>
              <a:t/>
            </a:r>
            <a:br>
              <a:rPr lang="x-none" sz="3200" b="1" dirty="0" smtClean="0">
                <a:latin typeface="Times New Roman" pitchFamily="18" charset="0"/>
              </a:rPr>
            </a:br>
            <a:r>
              <a:rPr lang="x-none" sz="3200" b="1" dirty="0">
                <a:latin typeface="Times New Roman" pitchFamily="18" charset="0"/>
              </a:rPr>
              <a:t/>
            </a:r>
            <a:br>
              <a:rPr lang="x-none" sz="3200" b="1" dirty="0">
                <a:latin typeface="Times New Roman" pitchFamily="18" charset="0"/>
              </a:rPr>
            </a:br>
            <a:r>
              <a:rPr lang="x-none" sz="3200" b="1" dirty="0" smtClean="0">
                <a:latin typeface="Times New Roman" pitchFamily="18" charset="0"/>
              </a:rPr>
              <a:t/>
            </a:r>
            <a:br>
              <a:rPr lang="x-none" sz="3200" b="1" dirty="0" smtClean="0">
                <a:latin typeface="Times New Roman" pitchFamily="18" charset="0"/>
              </a:rPr>
            </a:br>
            <a:r>
              <a:rPr lang="x-none" sz="3200" b="1" dirty="0">
                <a:latin typeface="Times New Roman" pitchFamily="18" charset="0"/>
              </a:rPr>
              <a:t/>
            </a:r>
            <a:br>
              <a:rPr lang="x-none" sz="3200" b="1" dirty="0">
                <a:latin typeface="Times New Roman" pitchFamily="18" charset="0"/>
              </a:rPr>
            </a:br>
            <a:r>
              <a:rPr lang="x-none" sz="3200" b="1" dirty="0" smtClean="0">
                <a:latin typeface="Times New Roman" pitchFamily="18" charset="0"/>
              </a:rPr>
              <a:t/>
            </a:r>
            <a:br>
              <a:rPr lang="x-none" sz="3200" b="1" dirty="0" smtClean="0">
                <a:latin typeface="Times New Roman" pitchFamily="18" charset="0"/>
              </a:rPr>
            </a:br>
            <a:r>
              <a:rPr lang="x-none" sz="3200" b="1" dirty="0">
                <a:latin typeface="Times New Roman" pitchFamily="18" charset="0"/>
              </a:rPr>
              <a:t/>
            </a:r>
            <a:br>
              <a:rPr lang="x-none" sz="3200" b="1" dirty="0">
                <a:latin typeface="Times New Roman" pitchFamily="18" charset="0"/>
              </a:rPr>
            </a:br>
            <a:r>
              <a:rPr lang="x-none" sz="3200" b="1" dirty="0" smtClean="0">
                <a:latin typeface="Times New Roman" pitchFamily="18" charset="0"/>
              </a:rPr>
              <a:t/>
            </a:r>
            <a:br>
              <a:rPr lang="x-none" sz="3200" b="1" dirty="0" smtClean="0">
                <a:latin typeface="Times New Roman" pitchFamily="18" charset="0"/>
              </a:rPr>
            </a:br>
            <a:r>
              <a:rPr lang="x-none" sz="3200" b="1" dirty="0">
                <a:latin typeface="Times New Roman" pitchFamily="18" charset="0"/>
              </a:rPr>
              <a:t/>
            </a:r>
            <a:br>
              <a:rPr lang="x-none" sz="3200" b="1" dirty="0">
                <a:latin typeface="Times New Roman" pitchFamily="18" charset="0"/>
              </a:rPr>
            </a:br>
            <a:r>
              <a:rPr lang="x-none" sz="3200" b="1" dirty="0" smtClean="0">
                <a:latin typeface="Times New Roman" pitchFamily="18" charset="0"/>
              </a:rPr>
              <a:t/>
            </a:r>
            <a:br>
              <a:rPr lang="x-none" sz="3200" b="1" dirty="0" smtClean="0">
                <a:latin typeface="Times New Roman" pitchFamily="18" charset="0"/>
              </a:rPr>
            </a:br>
            <a:r>
              <a:rPr lang="x-none" sz="3200" b="1" dirty="0">
                <a:latin typeface="Times New Roman" pitchFamily="18" charset="0"/>
              </a:rPr>
              <a:t/>
            </a:r>
            <a:br>
              <a:rPr lang="x-none" sz="3200" b="1" dirty="0">
                <a:latin typeface="Times New Roman" pitchFamily="18" charset="0"/>
              </a:rPr>
            </a:br>
            <a:r>
              <a:rPr lang="x-none" sz="3200" b="1" dirty="0" smtClean="0">
                <a:latin typeface="Times New Roman" pitchFamily="18" charset="0"/>
              </a:rPr>
              <a:t/>
            </a:r>
            <a:br>
              <a:rPr lang="x-none" sz="3200" b="1" dirty="0" smtClean="0">
                <a:latin typeface="Times New Roman" pitchFamily="18" charset="0"/>
              </a:rPr>
            </a:br>
            <a:r>
              <a:rPr lang="x-none" sz="3200" b="1" dirty="0">
                <a:latin typeface="Times New Roman" pitchFamily="18" charset="0"/>
              </a:rPr>
              <a:t/>
            </a:r>
            <a:br>
              <a:rPr lang="x-none" sz="3200" b="1" dirty="0">
                <a:latin typeface="Times New Roman" pitchFamily="18" charset="0"/>
              </a:rPr>
            </a:br>
            <a:r>
              <a:rPr lang="x-none" sz="3200" b="1" dirty="0" smtClean="0">
                <a:latin typeface="Times New Roman" pitchFamily="18" charset="0"/>
              </a:rPr>
              <a:t/>
            </a:r>
            <a:br>
              <a:rPr lang="x-none" sz="3200" b="1" dirty="0" smtClean="0">
                <a:latin typeface="Times New Roman" pitchFamily="18" charset="0"/>
              </a:rPr>
            </a:br>
            <a:r>
              <a:rPr lang="x-none" sz="3200" b="1" dirty="0">
                <a:latin typeface="Times New Roman" pitchFamily="18" charset="0"/>
              </a:rPr>
              <a:t/>
            </a:r>
            <a:br>
              <a:rPr lang="x-none" sz="3200" b="1" dirty="0">
                <a:latin typeface="Times New Roman" pitchFamily="18" charset="0"/>
              </a:rPr>
            </a:br>
            <a:r>
              <a:rPr lang="x-none" sz="3200" b="1" dirty="0" smtClean="0">
                <a:latin typeface="Times New Roman" pitchFamily="18" charset="0"/>
              </a:rPr>
              <a:t/>
            </a:r>
            <a:br>
              <a:rPr lang="x-none" sz="3200" b="1" dirty="0" smtClean="0">
                <a:latin typeface="Times New Roman" pitchFamily="18" charset="0"/>
              </a:rPr>
            </a:br>
            <a:r>
              <a:rPr lang="x-none" b="1" dirty="0" smtClean="0"/>
              <a:t>Šta se smatra nasiljem u porodici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447800"/>
            <a:ext cx="8001000" cy="4789488"/>
          </a:xfrm>
        </p:spPr>
        <p:txBody>
          <a:bodyPr/>
          <a:lstStyle/>
          <a:p>
            <a:pPr eaLnBrk="1" hangingPunct="1">
              <a:lnSpc>
                <a:spcPct val="40000"/>
              </a:lnSpc>
              <a:buFontTx/>
              <a:buNone/>
            </a:pPr>
            <a:endParaRPr lang="en-US" sz="20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sr-Latn-CS" sz="2000" i="1" smtClean="0"/>
              <a:t>“Nasilje u porodici jeste ponašanje kojim jedan član porodice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sr-Latn-CS" sz="2000" i="1" smtClean="0"/>
              <a:t>ugrožava telesni integritet, duševno zdravlje ili spokojstvo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sr-Latn-CS" sz="2000" i="1" smtClean="0"/>
              <a:t>drugog člana porodice” </a:t>
            </a:r>
            <a:r>
              <a:rPr lang="sr-Cyrl-CS" sz="2000" smtClean="0"/>
              <a:t>(</a:t>
            </a:r>
            <a:r>
              <a:rPr lang="sr-Latn-CS" sz="2000" smtClean="0"/>
              <a:t>čl</a:t>
            </a:r>
            <a:r>
              <a:rPr lang="sr-Cyrl-CS" sz="2000" smtClean="0"/>
              <a:t>. 197</a:t>
            </a:r>
            <a:r>
              <a:rPr lang="en-US" sz="2000" smtClean="0"/>
              <a:t>.</a:t>
            </a:r>
            <a:r>
              <a:rPr lang="sr-Cyrl-CS" sz="2000" smtClean="0"/>
              <a:t> </a:t>
            </a:r>
            <a:r>
              <a:rPr lang="sr-Latn-CS" sz="2000" smtClean="0"/>
              <a:t>Porodičnog zakona</a:t>
            </a:r>
            <a:r>
              <a:rPr lang="sr-Cyrl-CS" sz="2000" smtClean="0"/>
              <a:t>)</a:t>
            </a:r>
            <a:endParaRPr lang="sr-Latn-CS" sz="200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sz="1900" smtClean="0"/>
          </a:p>
          <a:p>
            <a:pPr algn="just" eaLnBrk="1" hangingPunct="1">
              <a:lnSpc>
                <a:spcPct val="90000"/>
              </a:lnSpc>
            </a:pPr>
            <a:r>
              <a:rPr lang="sr-Latn-CS" sz="2000" smtClean="0">
                <a:cs typeface="Arial" charset="0"/>
              </a:rPr>
              <a:t>Nanošenje ili pokušaj nanošenja telesne povrede</a:t>
            </a:r>
            <a:endParaRPr lang="sr-Cyrl-CS" sz="2000" smtClean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sr-Latn-CS" sz="2000" smtClean="0">
                <a:cs typeface="Arial" charset="0"/>
              </a:rPr>
              <a:t>Izazivanje straha pretnjom ubistv</a:t>
            </a:r>
            <a:r>
              <a:rPr lang="en-US" sz="2000" smtClean="0">
                <a:cs typeface="Arial" charset="0"/>
              </a:rPr>
              <a:t>om</a:t>
            </a:r>
            <a:r>
              <a:rPr lang="sr-Latn-CS" sz="2000" smtClean="0">
                <a:cs typeface="Arial" charset="0"/>
              </a:rPr>
              <a:t> ili nanošenjem telesne povrede članu porodice ili njemu bliskom licu</a:t>
            </a:r>
            <a:endParaRPr lang="sr-Cyrl-CS" sz="2000" smtClean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sr-Latn-CS" sz="2000" smtClean="0">
                <a:cs typeface="Arial" charset="0"/>
              </a:rPr>
              <a:t>Prisiljavanje na seksualni odnos</a:t>
            </a:r>
          </a:p>
          <a:p>
            <a:pPr algn="just" eaLnBrk="1" hangingPunct="1">
              <a:lnSpc>
                <a:spcPct val="90000"/>
              </a:lnSpc>
            </a:pPr>
            <a:r>
              <a:rPr lang="sr-Latn-CS" sz="2000" smtClean="0">
                <a:cs typeface="Arial" charset="0"/>
              </a:rPr>
              <a:t>N</a:t>
            </a:r>
            <a:r>
              <a:rPr lang="en-US" sz="2000" smtClean="0">
                <a:cs typeface="Arial" charset="0"/>
              </a:rPr>
              <a:t>avođenje na seksualni odnos ili seksualni odnos sa licem koje je nije navršilo 14 godina života ili sa nemoćnim licem</a:t>
            </a:r>
            <a:endParaRPr lang="sr-Cyrl-CS" sz="2000" smtClean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sr-Latn-CS" sz="2000" smtClean="0">
                <a:cs typeface="Arial" charset="0"/>
              </a:rPr>
              <a:t>Ograničavanje slobode kretanja ili komuniciranja sa trećim licima</a:t>
            </a:r>
          </a:p>
          <a:p>
            <a:pPr algn="just" eaLnBrk="1" hangingPunct="1">
              <a:lnSpc>
                <a:spcPct val="90000"/>
              </a:lnSpc>
            </a:pPr>
            <a:r>
              <a:rPr lang="sr-Latn-CS" sz="2000" smtClean="0">
                <a:cs typeface="Arial" charset="0"/>
              </a:rPr>
              <a:t>Vređanje, i svako drugo drsko, bezobzirno i zlonamerno ponašanje</a:t>
            </a:r>
          </a:p>
          <a:p>
            <a:pPr algn="just" eaLnBrk="1" hangingPunct="1">
              <a:lnSpc>
                <a:spcPct val="40000"/>
              </a:lnSpc>
              <a:buFont typeface="Wingdings 2" pitchFamily="18" charset="2"/>
              <a:buNone/>
            </a:pPr>
            <a:endParaRPr lang="sr-Cyrl-CS" sz="2000" b="1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40000"/>
              </a:lnSpc>
            </a:pPr>
            <a:endParaRPr lang="sr-Cyrl-CS" sz="1000" smtClean="0"/>
          </a:p>
          <a:p>
            <a:pPr eaLnBrk="1" hangingPunct="1">
              <a:lnSpc>
                <a:spcPct val="40000"/>
              </a:lnSpc>
              <a:buFontTx/>
              <a:buNone/>
            </a:pPr>
            <a:endParaRPr lang="en-US" sz="1000" smtClean="0"/>
          </a:p>
          <a:p>
            <a:pPr eaLnBrk="1" hangingPunct="1">
              <a:lnSpc>
                <a:spcPct val="40000"/>
              </a:lnSpc>
              <a:buFontTx/>
              <a:buNone/>
            </a:pPr>
            <a:endParaRPr lang="en-US" sz="2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692150"/>
            <a:ext cx="8153400" cy="720725"/>
          </a:xfrm>
        </p:spPr>
        <p:txBody>
          <a:bodyPr/>
          <a:lstStyle/>
          <a:p>
            <a:pPr algn="ctr" eaLnBrk="1" hangingPunct="1"/>
            <a:r>
              <a:rPr lang="sr-Latn-CS" sz="3600" b="1" smtClean="0"/>
              <a:t>Ko su članovi porodice? </a:t>
            </a:r>
            <a:endParaRPr lang="en-US" sz="3600" b="1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12775" y="1600200"/>
            <a:ext cx="7991475" cy="4757738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sr-Latn-CS" sz="2000" smtClean="0"/>
              <a:t>Članovima porodice, </a:t>
            </a:r>
            <a:r>
              <a:rPr lang="sr-Latn-CS" sz="2000" u="sng" smtClean="0"/>
              <a:t>u smislu zaštite od nasilja</a:t>
            </a:r>
            <a:r>
              <a:rPr lang="sr-Latn-CS" sz="2000" smtClean="0"/>
              <a:t>, smatraju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sr-Latn-CS" sz="2000" smtClean="0"/>
              <a:t>se:</a:t>
            </a:r>
          </a:p>
          <a:p>
            <a:pPr eaLnBrk="1" hangingPunct="1"/>
            <a:r>
              <a:rPr lang="sr-Latn-CS" sz="2000" smtClean="0"/>
              <a:t>Supružnici i bivši supružnici</a:t>
            </a:r>
          </a:p>
          <a:p>
            <a:pPr eaLnBrk="1" hangingPunct="1"/>
            <a:r>
              <a:rPr lang="sr-Latn-CS" sz="2000" smtClean="0"/>
              <a:t>Vanbračni i bivši vanbračni partneri</a:t>
            </a:r>
          </a:p>
          <a:p>
            <a:pPr eaLnBrk="1" hangingPunct="1"/>
            <a:r>
              <a:rPr lang="sr-Latn-CS" sz="2000" smtClean="0"/>
              <a:t>Deca</a:t>
            </a:r>
          </a:p>
          <a:p>
            <a:pPr eaLnBrk="1" hangingPunct="1"/>
            <a:r>
              <a:rPr lang="sr-Latn-CS" sz="2000" smtClean="0"/>
              <a:t>Roditelji</a:t>
            </a:r>
          </a:p>
          <a:p>
            <a:pPr eaLnBrk="1" hangingPunct="1"/>
            <a:r>
              <a:rPr lang="sr-Latn-CS" sz="2000" smtClean="0"/>
              <a:t>Ostali krvni srodnici, lica u tazbinskom i adoptivnom srodstvu i lica koja vezuje hraniteljstvo</a:t>
            </a:r>
          </a:p>
          <a:p>
            <a:pPr eaLnBrk="1" hangingPunct="1"/>
            <a:r>
              <a:rPr lang="sr-Latn-CS" sz="2000" smtClean="0"/>
              <a:t>Lica koja žive ili su živela u istom porodičnom domaćinstvu</a:t>
            </a:r>
          </a:p>
          <a:p>
            <a:pPr eaLnBrk="1" hangingPunct="1"/>
            <a:r>
              <a:rPr lang="sr-Latn-CS" sz="2000" smtClean="0"/>
              <a:t>Lica koja su bila ili su još uvek u emotivnoj ili seksualnoj vezi, odnosno koja imaju zajedničko dete ili je dete na putu da bude rođeno</a:t>
            </a:r>
            <a:r>
              <a:rPr lang="en-US" sz="2000" smtClean="0"/>
              <a:t>,</a:t>
            </a:r>
            <a:r>
              <a:rPr lang="sr-Latn-CS" sz="2000" smtClean="0"/>
              <a:t> iako nikad nisu živela u </a:t>
            </a:r>
            <a:r>
              <a:rPr lang="en-US" sz="2000" smtClean="0"/>
              <a:t>istom</a:t>
            </a:r>
            <a:r>
              <a:rPr lang="sr-Latn-CS" sz="2000" smtClean="0"/>
              <a:t> porodičnom domaćinstvu</a:t>
            </a:r>
          </a:p>
          <a:p>
            <a:pPr eaLnBrk="1" hangingPunct="1">
              <a:buFont typeface="Wingdings 2" pitchFamily="18" charset="2"/>
              <a:buNone/>
            </a:pPr>
            <a:r>
              <a:rPr lang="sr-Latn-CS" sz="2000" smtClean="0"/>
              <a:t>     (član 197. stav 1-2. Porodičnog zakona)</a:t>
            </a:r>
          </a:p>
          <a:p>
            <a:pPr eaLnBrk="1" hangingPunct="1">
              <a:lnSpc>
                <a:spcPct val="80000"/>
              </a:lnSpc>
            </a:pPr>
            <a:endParaRPr lang="en-US" sz="16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692150"/>
            <a:ext cx="7993062" cy="7207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C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sr-Cyrl-C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CS" b="1" dirty="0" smtClean="0"/>
              <a:t>Mere zaštite od nasilja u porodici</a:t>
            </a:r>
            <a:endParaRPr lang="en-US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12775" y="1600200"/>
            <a:ext cx="7991475" cy="4495800"/>
          </a:xfrm>
        </p:spPr>
        <p:txBody>
          <a:bodyPr/>
          <a:lstStyle/>
          <a:p>
            <a:pPr algn="just" eaLnBrk="1" hangingPunct="1"/>
            <a:r>
              <a:rPr lang="sr-Latn-CS" sz="2200" smtClean="0"/>
              <a:t>Izdavanje </a:t>
            </a:r>
            <a:r>
              <a:rPr lang="sr-Latn-CS" sz="2200" u="sng" smtClean="0"/>
              <a:t>naloga za iseljenje </a:t>
            </a:r>
            <a:r>
              <a:rPr lang="sr-Latn-CS" sz="2200" smtClean="0"/>
              <a:t>iz porodičnog stana/kuće bez obzira na pravo svojine/zakupa nepokretnosti</a:t>
            </a:r>
          </a:p>
          <a:p>
            <a:pPr algn="just" eaLnBrk="1" hangingPunct="1"/>
            <a:r>
              <a:rPr lang="sr-Latn-CS" sz="2200" smtClean="0"/>
              <a:t>Izdavanje </a:t>
            </a:r>
            <a:r>
              <a:rPr lang="sr-Latn-CS" sz="2200" u="sng" smtClean="0"/>
              <a:t>naloga za useljenje </a:t>
            </a:r>
            <a:r>
              <a:rPr lang="sr-Latn-CS" sz="2200" smtClean="0"/>
              <a:t>u porodični stan/kuću bez obzira na pravo svojine/zakupa nepokretnosti</a:t>
            </a:r>
          </a:p>
          <a:p>
            <a:pPr algn="just" eaLnBrk="1" hangingPunct="1"/>
            <a:r>
              <a:rPr lang="sr-Latn-CS" sz="2200" u="sng" smtClean="0"/>
              <a:t>Zabrana približavanja</a:t>
            </a:r>
            <a:r>
              <a:rPr lang="sr-Latn-CS" sz="2200" smtClean="0"/>
              <a:t> članu porodice na određenoj udaljenosti</a:t>
            </a:r>
          </a:p>
          <a:p>
            <a:pPr algn="just" eaLnBrk="1" hangingPunct="1"/>
            <a:r>
              <a:rPr lang="sr-Latn-CS" sz="2200" u="sng" smtClean="0"/>
              <a:t>Zabrana pristupa </a:t>
            </a:r>
            <a:r>
              <a:rPr lang="sr-Latn-CS" sz="2200" smtClean="0"/>
              <a:t>u prostor oko mesta stanovanja ili mesta rada člana porodice</a:t>
            </a:r>
          </a:p>
          <a:p>
            <a:pPr algn="just" eaLnBrk="1" hangingPunct="1"/>
            <a:r>
              <a:rPr lang="sr-Latn-CS" sz="2200" u="sng" smtClean="0"/>
              <a:t>Zabrana daljeg uznemiravanja </a:t>
            </a:r>
            <a:r>
              <a:rPr lang="sr-Latn-CS" sz="2200" smtClean="0"/>
              <a:t>člana porodice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sr-Latn-CS" sz="2200" smtClean="0"/>
              <a:t>(Član 198. stav 2. Porodičnog zakona)</a:t>
            </a:r>
          </a:p>
          <a:p>
            <a:pPr algn="just" eaLnBrk="1" hangingPunct="1">
              <a:lnSpc>
                <a:spcPct val="90000"/>
              </a:lnSpc>
              <a:buFont typeface="Wingdings 2" pitchFamily="18" charset="2"/>
              <a:buNone/>
            </a:pPr>
            <a:endParaRPr lang="sr-Latn-CS" sz="2200" b="1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sr-Latn-CS" sz="2200" smtClean="0"/>
              <a:t>Cilj je o</a:t>
            </a:r>
            <a:r>
              <a:rPr lang="en-US" sz="2200" smtClean="0"/>
              <a:t>granič</a:t>
            </a:r>
            <a:r>
              <a:rPr lang="sr-Latn-CS" sz="2200" smtClean="0"/>
              <a:t>avanje kontakta između na</a:t>
            </a:r>
            <a:r>
              <a:rPr lang="en-US" sz="2200" smtClean="0"/>
              <a:t>silnika i žrtve!</a:t>
            </a:r>
            <a:endParaRPr lang="sr-Latn-CS" sz="2200" smtClean="0"/>
          </a:p>
          <a:p>
            <a:pPr algn="just" eaLnBrk="1" hangingPunct="1">
              <a:lnSpc>
                <a:spcPct val="60000"/>
              </a:lnSpc>
              <a:buFont typeface="Wingdings 2" pitchFamily="18" charset="2"/>
              <a:buNone/>
            </a:pPr>
            <a:endParaRPr lang="sr-Cyrl-CS" sz="2000" smtClean="0">
              <a:latin typeface="Arial" charset="0"/>
            </a:endParaRPr>
          </a:p>
          <a:p>
            <a:pPr eaLnBrk="1" hangingPunct="1">
              <a:lnSpc>
                <a:spcPct val="60000"/>
              </a:lnSpc>
              <a:buFontTx/>
              <a:buNone/>
            </a:pPr>
            <a:endParaRPr lang="en-US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765175"/>
            <a:ext cx="8153400" cy="719138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x-none" sz="4300" b="1" dirty="0"/>
              <a:t/>
            </a:r>
            <a:br>
              <a:rPr lang="x-none" sz="4300" b="1" dirty="0"/>
            </a:br>
            <a:r>
              <a:rPr lang="x-none" sz="4300" b="1" dirty="0" smtClean="0"/>
              <a:t/>
            </a:r>
            <a:br>
              <a:rPr lang="x-none" sz="4300" b="1" dirty="0" smtClean="0"/>
            </a:br>
            <a:r>
              <a:rPr lang="x-none" sz="4300" b="1" dirty="0"/>
              <a:t/>
            </a:r>
            <a:br>
              <a:rPr lang="x-none" sz="4300" b="1" dirty="0"/>
            </a:br>
            <a:r>
              <a:rPr lang="sr-Cyrl-CS" sz="3200" b="1" dirty="0" smtClean="0"/>
              <a:t/>
            </a:r>
            <a:br>
              <a:rPr lang="sr-Cyrl-CS" sz="3200" b="1" dirty="0" smtClean="0"/>
            </a:br>
            <a:r>
              <a:rPr lang="x-none" sz="3600" b="1" dirty="0" smtClean="0"/>
              <a:t>Postupak za zaštitu od nasilja u porodici</a:t>
            </a:r>
            <a:endParaRPr lang="en-US" sz="3600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12775" y="1600200"/>
            <a:ext cx="7991475" cy="4829175"/>
          </a:xfrm>
        </p:spPr>
        <p:txBody>
          <a:bodyPr rtlCol="0">
            <a:normAutofit fontScale="92500" lnSpcReduction="20000"/>
          </a:bodyPr>
          <a:lstStyle/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sr-Latn-CS" dirty="0" smtClean="0"/>
              <a:t>Sudski, parnični postupak</a:t>
            </a:r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sr-Latn-CS" dirty="0" smtClean="0"/>
              <a:t>Pokreće se tužbom za zaštitu od nasilja u porodici</a:t>
            </a:r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sr-Latn-CS" dirty="0" smtClean="0"/>
              <a:t>Tužbu može podneti:</a:t>
            </a:r>
            <a:endParaRPr lang="sr-Cyrl-CS" sz="2800" dirty="0" smtClean="0"/>
          </a:p>
          <a:p>
            <a:pPr marL="640080" lvl="1"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000" dirty="0" smtClean="0"/>
              <a:t>Član porodice prema kome je nasilje izvršeno</a:t>
            </a:r>
          </a:p>
          <a:p>
            <a:pPr marL="640080" lvl="1"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000" dirty="0" smtClean="0"/>
              <a:t>Njegov zakonski zastupnik (npr. roditelj za dete)</a:t>
            </a:r>
            <a:endParaRPr lang="sr-Cyrl-CS" sz="2000" dirty="0" smtClean="0"/>
          </a:p>
          <a:p>
            <a:pPr marL="640080" lvl="1"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000" dirty="0" smtClean="0"/>
              <a:t>Javni tužilac</a:t>
            </a:r>
            <a:endParaRPr lang="sr-Cyrl-CS" sz="2000" dirty="0" smtClean="0"/>
          </a:p>
          <a:p>
            <a:pPr marL="640080" lvl="1"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Latn-CS" sz="2000" dirty="0" smtClean="0"/>
              <a:t>Organ starateljstva</a:t>
            </a:r>
          </a:p>
          <a:p>
            <a:pPr marL="640080" lvl="1"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sr-Latn-CS" sz="2000" dirty="0" smtClean="0"/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dirty="0" smtClean="0"/>
              <a:t>Tužba se podnosi osnovnom sudu prema mestu prebivališta, odnosno boravišta tuženog ili žrtve</a:t>
            </a:r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dirty="0" smtClean="0"/>
              <a:t>Tužbom za zaštitu od nasilja u porodici može se zahtevati izricanje jedne ili više mera zaštite</a:t>
            </a:r>
          </a:p>
          <a:p>
            <a:pPr indent="-274320" algn="just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dirty="0" smtClean="0"/>
              <a:t>U postupku se može istaći zahtev za izricanje privremene mere</a:t>
            </a:r>
            <a:endParaRPr lang="sr-Cyrl-C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692150"/>
            <a:ext cx="8532812" cy="936625"/>
          </a:xfrm>
        </p:spPr>
        <p:txBody>
          <a:bodyPr/>
          <a:lstStyle/>
          <a:p>
            <a:pPr eaLnBrk="1" hangingPunct="1"/>
            <a:r>
              <a:rPr lang="en-US" sz="2800" b="1" smtClean="0"/>
              <a:t>Koliko traju mere zaštite od nasilja u porodici?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11188" y="1600200"/>
            <a:ext cx="7921625" cy="4900613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2800" smtClean="0"/>
              <a:t> </a:t>
            </a:r>
          </a:p>
          <a:p>
            <a:pPr algn="just" eaLnBrk="1" hangingPunct="1"/>
            <a:r>
              <a:rPr lang="sr-Latn-CS" smtClean="0"/>
              <a:t>Mogu se izreći na period do godinu dana uz mogućnost prod</a:t>
            </a:r>
            <a:r>
              <a:rPr lang="en-US" smtClean="0"/>
              <a:t>u</a:t>
            </a:r>
            <a:r>
              <a:rPr lang="sr-Latn-CS" smtClean="0"/>
              <a:t>ženja, sve dok ne prestanu da postoje razlozi zbog kojih je mera određena</a:t>
            </a:r>
          </a:p>
          <a:p>
            <a:pPr algn="just" eaLnBrk="1" hangingPunct="1"/>
            <a:r>
              <a:rPr lang="sr-Latn-CS" smtClean="0"/>
              <a:t>Izrečena mera zaštite može prestati pre isteka </a:t>
            </a:r>
            <a:r>
              <a:rPr lang="en-US" smtClean="0"/>
              <a:t>odre</a:t>
            </a:r>
            <a:r>
              <a:rPr lang="sr-Latn-CS" smtClean="0"/>
              <a:t>đenog vremena trajanja, ukoliko prestanu da postoje razlozi zbog kojih je mera izrečena</a:t>
            </a:r>
          </a:p>
          <a:p>
            <a:pPr algn="just" eaLnBrk="1" hangingPunct="1"/>
            <a:r>
              <a:rPr lang="sr-Latn-CS" smtClean="0"/>
              <a:t>Prestanak izrečene mere zaštite, podnošenjem posebne tužbe, može tražiti samo lice protiv koga je mera izrečena</a:t>
            </a:r>
          </a:p>
          <a:p>
            <a:pPr algn="just" eaLnBrk="1" hangingPunct="1"/>
            <a:r>
              <a:rPr lang="sr-Latn-CS" smtClean="0"/>
              <a:t>Kršenje izrečenih mera zaštite predstavlja krivično delo</a:t>
            </a:r>
            <a:endParaRPr lang="en-US" smtClean="0"/>
          </a:p>
          <a:p>
            <a:pPr algn="just" eaLnBrk="1" hangingPunct="1">
              <a:lnSpc>
                <a:spcPct val="70000"/>
              </a:lnSpc>
              <a:buFont typeface="Wingdings" pitchFamily="2" charset="2"/>
              <a:buNone/>
            </a:pPr>
            <a:endParaRPr lang="sr-Cyrl-CS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692150"/>
            <a:ext cx="7397750" cy="7207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CS" sz="4300" b="1" dirty="0" smtClean="0"/>
              <a:t/>
            </a:r>
            <a:br>
              <a:rPr lang="sr-Cyrl-CS" sz="4300" b="1" dirty="0" smtClean="0"/>
            </a:br>
            <a:r>
              <a:rPr lang="sr-Latn-CS" b="1" dirty="0" smtClean="0"/>
              <a:t>Položaj i uloga suda</a:t>
            </a:r>
            <a:endParaRPr lang="en-US" b="1" dirty="0" smtClean="0">
              <a:latin typeface="Arial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84213" y="1600200"/>
            <a:ext cx="7848600" cy="4852988"/>
          </a:xfrm>
        </p:spPr>
        <p:txBody>
          <a:bodyPr/>
          <a:lstStyle/>
          <a:p>
            <a:pPr algn="just" eaLnBrk="1" hangingPunct="1"/>
            <a:r>
              <a:rPr lang="sr-Latn-CS" sz="2000" smtClean="0"/>
              <a:t>Prilikom donošenja odluke, sud treba da ima u vidu da je osnovni cilj zaštite sprečavanje nasilnika da ponovi nasilje!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sr-Latn-CS" sz="2000" smtClean="0"/>
              <a:t>Sud nije vezan tužbenim zahtevom i može izreći meru zaštite koja nije tražena (sud postupa </a:t>
            </a:r>
            <a:r>
              <a:rPr lang="sr-Latn-CS" sz="2000" i="1" smtClean="0"/>
              <a:t>ex officio</a:t>
            </a:r>
            <a:r>
              <a:rPr lang="sr-Latn-CS" sz="2000" smtClean="0"/>
              <a:t>)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sr-Latn-CS" sz="2000" smtClean="0"/>
              <a:t>Sud po službenoj dužnosti vodi računa o najboljem interesu deteta!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sr-Latn-CS" sz="2000" smtClean="0"/>
              <a:t>Važi tzv. istražno načelo (sud može da istražuje činjenice i izvodi dokaze koje stranke nisu iznele)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sr-Latn-CS" sz="2000" smtClean="0"/>
              <a:t>Sud je ovlašćen da izriče mere zaštite od nasilja u porodici i u drugim postupcima pokrenutim po: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sr-Latn-CS" sz="1800" smtClean="0"/>
              <a:t>tužbi za razvod braka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sr-Latn-CS" sz="1800" smtClean="0"/>
              <a:t>tužbi za vršenje odnosno lišenje roditeljskog prava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sr-Latn-CS" sz="1800" smtClean="0"/>
              <a:t>tužbi za zaštitu prava deteta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sr-Latn-CS" sz="1800" smtClean="0"/>
              <a:t>tužbi za utvrđivanje/osporavanje materinstva ili očinstva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692150"/>
            <a:ext cx="8153400" cy="720725"/>
          </a:xfrm>
        </p:spPr>
        <p:txBody>
          <a:bodyPr/>
          <a:lstStyle/>
          <a:p>
            <a:pPr algn="ctr" eaLnBrk="1" hangingPunct="1"/>
            <a:r>
              <a:rPr lang="sr-Latn-CS" sz="3600" b="1" smtClean="0"/>
              <a:t>Hitnost u postupanju suda</a:t>
            </a:r>
            <a:endParaRPr lang="en-US" sz="3600" b="1" smtClean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612775" y="1600200"/>
            <a:ext cx="7991475" cy="4757738"/>
          </a:xfrm>
        </p:spPr>
        <p:txBody>
          <a:bodyPr rtlCol="0">
            <a:normAutofit lnSpcReduction="10000"/>
          </a:bodyPr>
          <a:lstStyle/>
          <a:p>
            <a:pPr marL="457200" indent="-457200"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sr-Latn-CS" dirty="0" smtClean="0"/>
              <a:t>Postupak za zaštitu od nasilja u porodici </a:t>
            </a:r>
          </a:p>
          <a:p>
            <a:pPr marL="457200" indent="-457200"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sr-Latn-CS" dirty="0" smtClean="0"/>
              <a:t>je </a:t>
            </a:r>
            <a:r>
              <a:rPr lang="sr-Latn-CS" u="sng" dirty="0" smtClean="0"/>
              <a:t>naročito hitan</a:t>
            </a:r>
            <a:r>
              <a:rPr lang="sr-Latn-CS" dirty="0" smtClean="0"/>
              <a:t>!</a:t>
            </a:r>
          </a:p>
          <a:p>
            <a:pPr marL="457200" indent="-457200"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sr-Cyrl-CS" u="sng" dirty="0" smtClean="0"/>
          </a:p>
          <a:p>
            <a:pPr marL="457200" indent="-457200"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sr-Latn-CS" dirty="0" smtClean="0"/>
              <a:t>(čl. 285. st. 1 Porodičnog zakona)</a:t>
            </a:r>
          </a:p>
          <a:p>
            <a:pPr marL="457200" indent="-457200"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marL="457200" indent="-457200"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sr-Latn-CS" dirty="0" smtClean="0"/>
              <a:t>Prvo ročište se zakazuje u roku od 8 dana od dana prijema tužbe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sr-Latn-CS" dirty="0" smtClean="0"/>
              <a:t>Tužba se ne dostavlja tuženom na odgovor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sr-Latn-CS" dirty="0" smtClean="0"/>
              <a:t>Sud treba da nastoji da postupak sprovede na dva ročišta</a:t>
            </a:r>
            <a:endParaRPr lang="sr-Cyrl-CS" dirty="0" smtClean="0"/>
          </a:p>
          <a:p>
            <a:pPr marL="457200" indent="-457200"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sr-Latn-CS" dirty="0" smtClean="0"/>
              <a:t>U postupku po žalbi, drugostepeni sud je u obavezi da donese odluku u roku od 15 dana od dana kada mu je žalba dostavljena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en-CA" dirty="0" smtClean="0">
              <a:latin typeface="Arial" charset="0"/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692150"/>
            <a:ext cx="8153400" cy="720725"/>
          </a:xfrm>
        </p:spPr>
        <p:txBody>
          <a:bodyPr/>
          <a:lstStyle/>
          <a:p>
            <a:pPr algn="ctr" eaLnBrk="1" hangingPunct="1"/>
            <a:r>
              <a:rPr lang="sr-Latn-CS" sz="2700" b="1" smtClean="0"/>
              <a:t>Evidencija i dokumentacija o nasilju u porodici</a:t>
            </a:r>
            <a:endParaRPr lang="en-US" sz="2700" b="1" smtClean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612775" y="1700213"/>
            <a:ext cx="7920038" cy="4608512"/>
          </a:xfrm>
        </p:spPr>
        <p:txBody>
          <a:bodyPr/>
          <a:lstStyle/>
          <a:p>
            <a:pPr marL="400050" indent="-400050" algn="just" eaLnBrk="1" hangingPunct="1">
              <a:lnSpc>
                <a:spcPct val="90000"/>
              </a:lnSpc>
            </a:pPr>
            <a:r>
              <a:rPr lang="ru-RU" sz="2200" smtClean="0"/>
              <a:t>Organ starateljstva dužan je da vodi evidenciju i dokumentaciju </a:t>
            </a:r>
            <a:r>
              <a:rPr lang="sr-Latn-CS" sz="2200" smtClean="0"/>
              <a:t>o:</a:t>
            </a:r>
          </a:p>
          <a:p>
            <a:pPr marL="800100" lvl="1" indent="-400050" algn="just" eaLnBrk="1" hangingPunct="1">
              <a:lnSpc>
                <a:spcPct val="90000"/>
              </a:lnSpc>
              <a:buFontTx/>
              <a:buChar char="o"/>
            </a:pPr>
            <a:r>
              <a:rPr lang="ru-RU" sz="1900" smtClean="0"/>
              <a:t>licima</a:t>
            </a:r>
            <a:r>
              <a:rPr lang="sr-Cyrl-CS" sz="1900" smtClean="0"/>
              <a:t> prema kojima je nasi</a:t>
            </a:r>
            <a:r>
              <a:rPr lang="ru-RU" sz="1900" smtClean="0"/>
              <a:t>lj</a:t>
            </a:r>
            <a:r>
              <a:rPr lang="sr-Cyrl-CS" sz="1900" smtClean="0"/>
              <a:t>e izvršeno</a:t>
            </a:r>
            <a:endParaRPr lang="sr-Latn-CS" sz="1900" smtClean="0"/>
          </a:p>
          <a:p>
            <a:pPr marL="800100" lvl="1" indent="-400050" algn="just" eaLnBrk="1" hangingPunct="1">
              <a:lnSpc>
                <a:spcPct val="90000"/>
              </a:lnSpc>
              <a:buFontTx/>
              <a:buChar char="o"/>
            </a:pPr>
            <a:r>
              <a:rPr lang="sr-Cyrl-CS" sz="1900" smtClean="0"/>
              <a:t>licima protiv kojih je određena mera zaštite</a:t>
            </a:r>
            <a:endParaRPr lang="sr-Latn-CS" sz="1900" smtClean="0"/>
          </a:p>
          <a:p>
            <a:pPr marL="400050" indent="-400050" algn="just" eaLnBrk="1" hangingPunct="1">
              <a:lnSpc>
                <a:spcPct val="90000"/>
              </a:lnSpc>
            </a:pPr>
            <a:r>
              <a:rPr lang="sr-Latn-CS" sz="2200" smtClean="0"/>
              <a:t>S</a:t>
            </a:r>
            <a:r>
              <a:rPr lang="ru-RU" sz="2200" smtClean="0"/>
              <a:t>ud je dužan da </a:t>
            </a:r>
            <a:r>
              <a:rPr lang="sr-Latn-CS" sz="2200" smtClean="0"/>
              <a:t>p</a:t>
            </a:r>
            <a:r>
              <a:rPr lang="ru-RU" sz="2200" smtClean="0"/>
              <a:t>resudu </a:t>
            </a:r>
            <a:r>
              <a:rPr lang="sr-Cyrl-CS" sz="2200" smtClean="0"/>
              <a:t>u sporu za zaštitu od nasi</a:t>
            </a:r>
            <a:r>
              <a:rPr lang="ru-RU" sz="2200" smtClean="0"/>
              <a:t>lj</a:t>
            </a:r>
            <a:r>
              <a:rPr lang="sr-Cyrl-CS" sz="2200" smtClean="0"/>
              <a:t>a u porodici</a:t>
            </a:r>
            <a:r>
              <a:rPr lang="ru-RU" sz="2200" smtClean="0"/>
              <a:t> </a:t>
            </a:r>
            <a:r>
              <a:rPr lang="sr-Latn-CS" sz="2200" smtClean="0"/>
              <a:t>odmah </a:t>
            </a:r>
            <a:r>
              <a:rPr lang="ru-RU" sz="2200" smtClean="0"/>
              <a:t>dostavi organu starateljstva na čijoj teritoriji ima prebivalište odnosno boravište član porodice prema kome je nasilje izvršeno i organu staratelj</a:t>
            </a:r>
            <a:r>
              <a:rPr lang="sr-Cyrl-CS" sz="2200" smtClean="0"/>
              <a:t>stva na č</a:t>
            </a:r>
            <a:r>
              <a:rPr lang="ru-RU" sz="2200" smtClean="0"/>
              <a:t>ijoj teritoriji ima prebivalište odnosno boravište član porodice protiv koga je mera zaštite određena.</a:t>
            </a:r>
            <a:endParaRPr lang="sr-Latn-CS" sz="2200" smtClean="0"/>
          </a:p>
          <a:p>
            <a:pPr marL="400050" indent="-400050" algn="just" eaLnBrk="1" hangingPunct="1">
              <a:lnSpc>
                <a:spcPct val="90000"/>
              </a:lnSpc>
            </a:pPr>
            <a:r>
              <a:rPr lang="sr-Latn-CS" sz="2200" smtClean="0"/>
              <a:t>Praksa sudova i centara za socijalni rad u smislu zahteva za vođenjem evidencije do danas nije u potpunosti ostvarena...</a:t>
            </a:r>
            <a:endParaRPr lang="en-US" sz="22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751</TotalTime>
  <Words>1504</Words>
  <Application>Microsoft Office PowerPoint</Application>
  <PresentationFormat>On-screen Show (4:3)</PresentationFormat>
  <Paragraphs>226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Franklin Gothic Book</vt:lpstr>
      <vt:lpstr>Arial</vt:lpstr>
      <vt:lpstr>Century Gothic</vt:lpstr>
      <vt:lpstr>Wingdings 2</vt:lpstr>
      <vt:lpstr>Calibri</vt:lpstr>
      <vt:lpstr>Georgia</vt:lpstr>
      <vt:lpstr>Wingdings</vt:lpstr>
      <vt:lpstr>Times New Roman</vt:lpstr>
      <vt:lpstr>Austin</vt:lpstr>
      <vt:lpstr>PORODIČNO PRAVO</vt:lpstr>
      <vt:lpstr>Pojam i predmet porodičnog prava</vt:lpstr>
      <vt:lpstr>O čemu ćemo razgovarati?</vt:lpstr>
      <vt:lpstr>Porodica</vt:lpstr>
      <vt:lpstr>Brak i vanbračna zajednica</vt:lpstr>
      <vt:lpstr>Imovinski porodični odnosi</vt:lpstr>
      <vt:lpstr>Zakonsko izdržavanje</vt:lpstr>
      <vt:lpstr>Roditeljsko pravo i prava deteta</vt:lpstr>
      <vt:lpstr>Deca bez roditeljskog staranja</vt:lpstr>
      <vt:lpstr>Delovi porodičnog prava</vt:lpstr>
      <vt:lpstr>Izvori porodičnog prava</vt:lpstr>
      <vt:lpstr>Ustav Republike Srbije (2006)</vt:lpstr>
      <vt:lpstr>Međunarodni instrumenti</vt:lpstr>
      <vt:lpstr>Porodični zakon (2005)</vt:lpstr>
      <vt:lpstr>PORODIČNO PRAVO</vt:lpstr>
      <vt:lpstr>Porodica</vt:lpstr>
      <vt:lpstr>Srodstvo</vt:lpstr>
      <vt:lpstr>Srodstvo</vt:lpstr>
      <vt:lpstr>                          Šta se smatra nasiljem u porodici</vt:lpstr>
      <vt:lpstr>Ko su članovi porodice? </vt:lpstr>
      <vt:lpstr> Mere zaštite od nasilja u porodici</vt:lpstr>
      <vt:lpstr>    Postupak za zaštitu od nasilja u porodici</vt:lpstr>
      <vt:lpstr>Koliko traju mere zaštite od nasilja u porodici?</vt:lpstr>
      <vt:lpstr> Položaj i uloga suda</vt:lpstr>
      <vt:lpstr>Hitnost u postupanju suda</vt:lpstr>
      <vt:lpstr>Evidencija i dokumentacija o nasilju u porodici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PORODIČNO pravo</dc:title>
  <dc:creator>Jelena</dc:creator>
  <cp:lastModifiedBy>savanovic</cp:lastModifiedBy>
  <cp:revision>113</cp:revision>
  <dcterms:created xsi:type="dcterms:W3CDTF">2012-03-02T11:08:08Z</dcterms:created>
  <dcterms:modified xsi:type="dcterms:W3CDTF">2020-03-09T13:56:47Z</dcterms:modified>
</cp:coreProperties>
</file>