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9" r:id="rId5"/>
    <p:sldId id="264" r:id="rId6"/>
    <p:sldId id="281" r:id="rId7"/>
    <p:sldId id="260" r:id="rId8"/>
    <p:sldId id="270" r:id="rId9"/>
    <p:sldId id="280" r:id="rId10"/>
    <p:sldId id="269" r:id="rId11"/>
    <p:sldId id="262" r:id="rId12"/>
    <p:sldId id="263" r:id="rId13"/>
    <p:sldId id="273" r:id="rId14"/>
    <p:sldId id="265" r:id="rId15"/>
    <p:sldId id="271" r:id="rId16"/>
    <p:sldId id="268" r:id="rId17"/>
    <p:sldId id="276" r:id="rId18"/>
    <p:sldId id="277" r:id="rId19"/>
    <p:sldId id="278" r:id="rId20"/>
    <p:sldId id="279" r:id="rId2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lica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C12"/>
    <a:srgbClr val="7DC6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65" d="100"/>
          <a:sy n="65" d="100"/>
        </p:scale>
        <p:origin x="86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56" b="1" i="0" u="none" strike="noStrike" kern="1200" baseline="0">
                <a:solidFill>
                  <a:srgbClr val="253C12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sr-Latn-R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ebe smatrate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religiozn</a:t>
            </a:r>
            <a:r>
              <a:rPr lang="sr-Latn-R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om osobom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56" b="1" i="0" u="none" strike="noStrike" kern="1200" baseline="0">
              <a:solidFill>
                <a:srgbClr val="253C1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 li ste religiozni?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E82-42D6-B843-17048D6E374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E82-42D6-B843-17048D6E3748}"/>
              </c:ext>
            </c:extLst>
          </c:dPt>
          <c:dLbls>
            <c:dLbl>
              <c:idx val="0"/>
              <c:layout>
                <c:manualLayout>
                  <c:x val="-0.17716219729609298"/>
                  <c:y val="3.3119084176636344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797" b="0" i="0" u="none" strike="noStrike" kern="1200" baseline="0">
                        <a:solidFill>
                          <a:srgbClr val="253C1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>
                        <a:solidFill>
                          <a:srgbClr val="253C1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43,3%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797" b="0" i="0" u="none" strike="noStrike" kern="1200" baseline="0">
                      <a:solidFill>
                        <a:srgbClr val="253C12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E82-42D6-B843-17048D6E3748}"/>
                </c:ext>
              </c:extLst>
            </c:dLbl>
            <c:dLbl>
              <c:idx val="1"/>
              <c:layout>
                <c:manualLayout>
                  <c:x val="0.18983759842519718"/>
                  <c:y val="-5.860034314563802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797" b="0" i="0" u="none" strike="noStrike" kern="1200" baseline="0">
                        <a:solidFill>
                          <a:srgbClr val="253C1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>
                        <a:solidFill>
                          <a:srgbClr val="253C1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56,7%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797" b="0" i="0" u="none" strike="noStrike" kern="1200" baseline="0">
                      <a:solidFill>
                        <a:srgbClr val="253C12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E82-42D6-B843-17048D6E37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97" b="0" i="0" u="none" strike="noStrike" kern="1200" baseline="0">
                    <a:solidFill>
                      <a:srgbClr val="253C1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Nisam religiozan</c:v>
                </c:pt>
                <c:pt idx="1">
                  <c:v>Religiozan sam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43.3</c:v>
                </c:pt>
                <c:pt idx="1">
                  <c:v>56.7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82-42D6-B843-17048D6E37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385"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797" b="0" i="0" u="none" strike="noStrike" kern="1200" baseline="0">
                <a:solidFill>
                  <a:srgbClr val="253C1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797" b="0" i="0" u="none" strike="noStrike" kern="1200" baseline="0">
                <a:solidFill>
                  <a:srgbClr val="253C1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97" b="0" i="0" u="none" strike="noStrike" kern="1200" baseline="0">
              <a:solidFill>
                <a:srgbClr val="253C1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797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58" b="1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sr-Latn-R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Kako biste opisali fininansijsku situaciju svoje porodice?</a:t>
            </a:r>
            <a:endParaRPr lang="en-US" dirty="0">
              <a:solidFill>
                <a:srgbClr val="253C12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84127939889866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58" b="1" i="0" u="none" strike="noStrike" kern="1200" baseline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702250082817319"/>
          <c:y val="0.24991233909777943"/>
          <c:w val="0.6711327880131488"/>
          <c:h val="0.7273939269941013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616-4003-842E-FF7CBC32C2E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16-4003-842E-FF7CBC32C2ED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616-4003-842E-FF7CBC32C2ED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16-4003-842E-FF7CBC32C2ED}"/>
              </c:ext>
            </c:extLst>
          </c:dPt>
          <c:dLbls>
            <c:dLbl>
              <c:idx val="0"/>
              <c:layout>
                <c:manualLayout>
                  <c:x val="6.4325456419503388E-3"/>
                  <c:y val="0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799" b="0" i="0" u="none" strike="noStrike" kern="1200" baseline="0">
                        <a:solidFill>
                          <a:srgbClr val="253C12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pl-PL" sz="1594" b="0" i="0" u="none" strike="noStrike" baseline="0">
                        <a:solidFill>
                          <a:srgbClr val="253C12"/>
                        </a:solidFill>
                        <a:latin typeface="Times New Roman"/>
                        <a:cs typeface="Times New Roman"/>
                      </a:rPr>
                      <a:t>Teško nam je da živimo: 0,6%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799" b="0" i="0" u="none" strike="noStrike" kern="1200" baseline="0">
                      <a:solidFill>
                        <a:srgbClr val="253C12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616-4003-842E-FF7CBC32C2ED}"/>
                </c:ext>
              </c:extLst>
            </c:dLbl>
            <c:dLbl>
              <c:idx val="1"/>
              <c:layout>
                <c:manualLayout>
                  <c:x val="4.2704782832607788E-3"/>
                  <c:y val="-4.2144315597146495E-5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799" b="0" i="0" u="none" strike="noStrike" kern="1200" baseline="0">
                        <a:solidFill>
                          <a:srgbClr val="253C12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594" b="0" i="0" u="none" strike="noStrike" baseline="0">
                        <a:solidFill>
                          <a:srgbClr val="253C12"/>
                        </a:solidFill>
                        <a:latin typeface="Times New Roman"/>
                        <a:cs typeface="Times New Roman"/>
                      </a:rPr>
                      <a:t>Nekako se snalazimo: 17,1%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799" b="0" i="0" u="none" strike="noStrike" kern="1200" baseline="0">
                      <a:solidFill>
                        <a:srgbClr val="253C12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616-4003-842E-FF7CBC32C2ED}"/>
                </c:ext>
              </c:extLst>
            </c:dLbl>
            <c:dLbl>
              <c:idx val="2"/>
              <c:layout>
                <c:manualLayout>
                  <c:x val="0.34951456310679657"/>
                  <c:y val="-1.96422286262614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799" b="0" i="0" u="none" strike="noStrike" kern="1200" baseline="0">
                        <a:solidFill>
                          <a:srgbClr val="253C12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594" b="0" i="0" u="none" strike="noStrike" baseline="0">
                        <a:solidFill>
                          <a:srgbClr val="253C12"/>
                        </a:solidFill>
                        <a:latin typeface="Times New Roman"/>
                        <a:cs typeface="Times New Roman"/>
                      </a:rPr>
                      <a:t>Situacija nije loša: 67,7%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799" b="0" i="0" u="none" strike="noStrike" kern="1200" baseline="0">
                      <a:solidFill>
                        <a:srgbClr val="253C12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616-4003-842E-FF7CBC32C2ED}"/>
                </c:ext>
              </c:extLst>
            </c:dLbl>
            <c:dLbl>
              <c:idx val="3"/>
              <c:layout>
                <c:manualLayout>
                  <c:x val="-2.0788949390194253E-2"/>
                  <c:y val="1.050435047917926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799" b="0" i="0" u="none" strike="noStrike" kern="1200" baseline="0">
                        <a:solidFill>
                          <a:srgbClr val="253C12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594" b="0" i="0" u="none" strike="noStrike" baseline="0">
                        <a:solidFill>
                          <a:srgbClr val="253C12"/>
                        </a:solidFill>
                        <a:latin typeface="Times New Roman"/>
                        <a:cs typeface="Times New Roman"/>
                      </a:rPr>
                      <a:t>Situacija je odlična: 14,6%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799" b="0" i="0" u="none" strike="noStrike" kern="1200" baseline="0">
                      <a:solidFill>
                        <a:srgbClr val="253C12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616-4003-842E-FF7CBC32C2E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616-4003-842E-FF7CBC32C2E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98" b="0" i="0" u="none" strike="noStrike" kern="1200" baseline="0">
                    <a:solidFill>
                      <a:srgbClr val="253C12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Teško nam je da živimo</c:v>
                </c:pt>
                <c:pt idx="1">
                  <c:v>Nekako se snalazimo</c:v>
                </c:pt>
                <c:pt idx="2">
                  <c:v>Situacija nije loša</c:v>
                </c:pt>
                <c:pt idx="3">
                  <c:v>Situacija je odlična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0.6</c:v>
                </c:pt>
                <c:pt idx="1">
                  <c:v>17.100000000000001</c:v>
                </c:pt>
                <c:pt idx="2">
                  <c:v>67.7</c:v>
                </c:pt>
                <c:pt idx="3">
                  <c:v>14.6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16-4003-842E-FF7CBC32C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  <a:effectLst/>
      </c:spPr>
    </c:plotArea>
    <c:plotVisOnly val="1"/>
    <c:dispBlanksAs val="zero"/>
    <c:showDLblsOverMax val="0"/>
  </c:chart>
  <c:spPr>
    <a:noFill/>
    <a:ln w="12682" cap="flat" cmpd="sng" algn="ctr">
      <a:noFill/>
      <a:prstDash val="lgDashDot"/>
    </a:ln>
    <a:effectLst/>
  </c:spPr>
  <c:txPr>
    <a:bodyPr/>
    <a:lstStyle/>
    <a:p>
      <a:pPr>
        <a:defRPr sz="1798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>
                <a:solidFill>
                  <a:srgbClr val="253C12"/>
                </a:solidFill>
              </a:defRPr>
            </a:pPr>
            <a:r>
              <a:rPr lang="sr-Latn-R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Da li si</a:t>
            </a:r>
            <a:r>
              <a:rPr lang="sr-Latn-RS" baseline="0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konzumirao/la marihuanu?</a:t>
            </a:r>
            <a:endParaRPr lang="en-US" dirty="0">
              <a:solidFill>
                <a:srgbClr val="253C12"/>
              </a:solidFill>
              <a:latin typeface="Times New Roman" pitchFamily="18" charset="0"/>
              <a:cs typeface="Times New Roman" pitchFamily="18" charset="0"/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0-55B5-442A-91B0-6BCFD07D9A22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55B5-442A-91B0-6BCFD07D9A22}"/>
              </c:ext>
            </c:extLst>
          </c:dPt>
          <c:dLbls>
            <c:dLbl>
              <c:idx val="0"/>
              <c:tx>
                <c:rich>
                  <a:bodyPr rot="0" vert="horz"/>
                  <a:lstStyle/>
                  <a:p>
                    <a:pPr>
                      <a:defRPr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dirty="0">
                        <a:latin typeface="Times New Roman" pitchFamily="18" charset="0"/>
                        <a:cs typeface="Times New Roman" pitchFamily="18" charset="0"/>
                      </a:rPr>
                      <a:t>Da:</a:t>
                    </a:r>
                    <a:r>
                      <a:rPr lang="en-US" baseline="0" dirty="0">
                        <a:latin typeface="Times New Roman" pitchFamily="18" charset="0"/>
                        <a:cs typeface="Times New Roman" pitchFamily="18" charset="0"/>
                      </a:rPr>
                      <a:t> 56%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5B5-442A-91B0-6BCFD07D9A22}"/>
                </c:ext>
              </c:extLst>
            </c:dLbl>
            <c:dLbl>
              <c:idx val="1"/>
              <c:tx>
                <c:rich>
                  <a:bodyPr rot="0" vert="horz"/>
                  <a:lstStyle/>
                  <a:p>
                    <a:pPr>
                      <a:defRPr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dirty="0">
                        <a:latin typeface="Times New Roman" pitchFamily="18" charset="0"/>
                        <a:cs typeface="Times New Roman" pitchFamily="18" charset="0"/>
                      </a:rPr>
                      <a:t>Ne</a:t>
                    </a:r>
                    <a:r>
                      <a:rPr lang="en-US" baseline="0" dirty="0">
                        <a:latin typeface="Times New Roman" pitchFamily="18" charset="0"/>
                        <a:cs typeface="Times New Roman" pitchFamily="18" charset="0"/>
                      </a:rPr>
                      <a:t>: 44%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5B5-442A-91B0-6BCFD07D9A22}"/>
                </c:ext>
              </c:extLst>
            </c:dLbl>
            <c:dLbl>
              <c:idx val="2"/>
              <c:spPr/>
              <c:txPr>
                <a:bodyPr rot="0" vert="horz"/>
                <a:lstStyle/>
                <a:p>
                  <a:pPr>
                    <a:defRPr>
                      <a:latin typeface="Times New Roman" pitchFamily="18" charset="0"/>
                      <a:cs typeface="Times New Roman" pitchFamily="18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55B5-442A-91B0-6BCFD07D9A22}"/>
                </c:ext>
              </c:extLst>
            </c:dLbl>
            <c:dLbl>
              <c:idx val="3"/>
              <c:spPr/>
              <c:txPr>
                <a:bodyPr rot="0" vert="horz"/>
                <a:lstStyle/>
                <a:p>
                  <a:pPr>
                    <a:defRPr>
                      <a:latin typeface="Times New Roman" pitchFamily="18" charset="0"/>
                      <a:cs typeface="Times New Roman" pitchFamily="18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55B5-442A-91B0-6BCFD07D9A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56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B5-442A-91B0-6BCFD07D9A2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3">
          <a:noFill/>
        </a:ln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58" b="1" i="0" u="none" strike="noStrike" kern="1200" baseline="0">
                <a:solidFill>
                  <a:srgbClr val="253C12"/>
                </a:solidFill>
                <a:latin typeface="+mn-lt"/>
                <a:ea typeface="+mn-ea"/>
                <a:cs typeface="+mn-cs"/>
              </a:defRPr>
            </a:pPr>
            <a:r>
              <a:rPr lang="it-IT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Da li si nekada koristio/la marihuanu?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58" b="1" i="0" u="none" strike="noStrike" kern="1200" baseline="0">
              <a:solidFill>
                <a:srgbClr val="253C1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 li si nekada koristio/la marihuanu?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AAE-4BF8-801F-E708A3D6CCBB}"/>
              </c:ext>
            </c:extLst>
          </c:dPt>
          <c:dPt>
            <c:idx val="1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AE-4BF8-801F-E708A3D6CCBB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AAE-4BF8-801F-E708A3D6CCBB}"/>
              </c:ext>
            </c:extLst>
          </c:dPt>
          <c:dPt>
            <c:idx val="3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AE-4BF8-801F-E708A3D6CCBB}"/>
              </c:ext>
            </c:extLst>
          </c:dPt>
          <c:dPt>
            <c:idx val="4"/>
            <c:bubble3D val="0"/>
            <c:spPr>
              <a:solidFill>
                <a:schemeClr val="accent5">
                  <a:tint val="54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AAE-4BF8-801F-E708A3D6CCBB}"/>
              </c:ext>
            </c:extLst>
          </c:dPt>
          <c:dLbls>
            <c:dLbl>
              <c:idx val="0"/>
              <c:layout>
                <c:manualLayout>
                  <c:x val="-3.0911652789812758E-2"/>
                  <c:y val="-8.5577923801404318E-2"/>
                </c:manualLayout>
              </c:layout>
              <c:tx>
                <c:rich>
                  <a:bodyPr/>
                  <a:lstStyle/>
                  <a:p>
                    <a:r>
                      <a:rPr lang="pt-BR" dirty="0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Da, svega par puta:
31%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AAE-4BF8-801F-E708A3D6CCBB}"/>
                </c:ext>
              </c:extLst>
            </c:dLbl>
            <c:dLbl>
              <c:idx val="1"/>
              <c:layout>
                <c:manualLayout>
                  <c:x val="3.5336924989639452E-2"/>
                  <c:y val="-4.971327000876678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0" i="0" u="none" strike="noStrike" kern="1200" baseline="0">
                        <a:solidFill>
                          <a:srgbClr val="253C1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en-US" sz="1600" dirty="0" err="1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</a:t>
                    </a:r>
                    <a:r>
                      <a:rPr lang="en-US" sz="1600" dirty="0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, </a:t>
                    </a:r>
                    <a:r>
                      <a:rPr lang="en-US" sz="1600" dirty="0" err="1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koristim</a:t>
                    </a:r>
                    <a:r>
                      <a:rPr lang="en-US" sz="1600" dirty="0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je s </a:t>
                    </a:r>
                    <a:r>
                      <a:rPr lang="en-US" sz="1600" dirty="0" err="1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vremena</a:t>
                    </a:r>
                    <a:r>
                      <a:rPr lang="en-US" sz="1600" dirty="0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600" dirty="0" err="1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na</a:t>
                    </a:r>
                    <a:r>
                      <a:rPr lang="en-US" sz="1600" dirty="0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600" dirty="0" err="1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vreme</a:t>
                    </a:r>
                    <a:r>
                      <a:rPr lang="en-US" sz="1600" dirty="0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:
18%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rgbClr val="253C12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AAE-4BF8-801F-E708A3D6CCBB}"/>
                </c:ext>
              </c:extLst>
            </c:dLbl>
            <c:dLbl>
              <c:idx val="2"/>
              <c:layout>
                <c:manualLayout>
                  <c:x val="0.14598809478958669"/>
                  <c:y val="-4.0858018386109776E-3"/>
                </c:manualLayout>
              </c:layout>
              <c:tx>
                <c:rich>
                  <a:bodyPr/>
                  <a:lstStyle/>
                  <a:p>
                    <a:fld id="{6B915BAA-22F0-4469-BA3E-318BD858865A}" type="CATEGORYNAME">
                      <a:rPr lang="en-US" smtClean="0">
                        <a:solidFill>
                          <a:srgbClr val="253C12"/>
                        </a:solidFill>
                      </a:rPr>
                      <a:pPr/>
                      <a:t>[CATEGORY NAME]</a:t>
                    </a:fld>
                    <a:r>
                      <a:rPr lang="en-US" baseline="0" dirty="0">
                        <a:solidFill>
                          <a:srgbClr val="253C12"/>
                        </a:solidFill>
                      </a:rPr>
                      <a:t> </a:t>
                    </a:r>
                    <a:fld id="{3AA0257F-3E5B-4A39-89CB-79250E242811}" type="PERCENTAGE">
                      <a:rPr lang="en-US" baseline="0" smtClean="0">
                        <a:solidFill>
                          <a:srgbClr val="253C12"/>
                        </a:solidFill>
                      </a:rPr>
                      <a:pPr/>
                      <a:t>[PERCENTAGE]</a:t>
                    </a:fld>
                    <a:endParaRPr lang="en-US" baseline="0" dirty="0">
                      <a:solidFill>
                        <a:srgbClr val="253C12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2800949402855735"/>
                      <c:h val="8.585299156298005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AAE-4BF8-801F-E708A3D6CCBB}"/>
                </c:ext>
              </c:extLst>
            </c:dLbl>
            <c:dLbl>
              <c:idx val="3"/>
              <c:layout>
                <c:manualLayout>
                  <c:x val="0"/>
                  <c:y val="-0.27743221831693921"/>
                </c:manualLayout>
              </c:layout>
              <c:tx>
                <c:rich>
                  <a:bodyPr/>
                  <a:lstStyle/>
                  <a:p>
                    <a:r>
                      <a:rPr lang="it-IT" dirty="0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Ne, i ne nameravam:
38%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AAE-4BF8-801F-E708A3D6CCBB}"/>
                </c:ext>
              </c:extLst>
            </c:dLbl>
            <c:dLbl>
              <c:idx val="4"/>
              <c:layout>
                <c:manualLayout>
                  <c:x val="-0.10526798025844855"/>
                  <c:y val="7.6973450330966031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Ne, </a:t>
                    </a:r>
                    <a:r>
                      <a:rPr lang="en-US" dirty="0" err="1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ali</a:t>
                    </a:r>
                    <a:r>
                      <a:rPr lang="en-US" dirty="0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dirty="0" err="1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nameravam</a:t>
                    </a:r>
                    <a:r>
                      <a:rPr lang="en-US" dirty="0">
                        <a:solidFill>
                          <a:srgbClr val="253C1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:
6%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5AAE-4BF8-801F-E708A3D6CC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798" b="0" i="0" u="none" strike="noStrike" kern="1200" baseline="0">
                    <a:solidFill>
                      <a:srgbClr val="253C12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Da, svega par puta</c:v>
                </c:pt>
                <c:pt idx="1">
                  <c:v>Da, koristim je s vremena na vreme</c:v>
                </c:pt>
                <c:pt idx="2">
                  <c:v>Da, koristim često</c:v>
                </c:pt>
                <c:pt idx="3">
                  <c:v>Ne, i ne nameravam</c:v>
                </c:pt>
                <c:pt idx="4">
                  <c:v>Ne, ali nameravam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31.2</c:v>
                </c:pt>
                <c:pt idx="1">
                  <c:v>17.5</c:v>
                </c:pt>
                <c:pt idx="2">
                  <c:v>7.2</c:v>
                </c:pt>
                <c:pt idx="3">
                  <c:v>38</c:v>
                </c:pt>
                <c:pt idx="4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AE-4BF8-801F-E708A3D6CC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2">
          <a:noFill/>
        </a:ln>
        <a:effectLst/>
      </c:spPr>
    </c:plotArea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798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019362166909745"/>
          <c:y val="5.4819574843056613E-2"/>
          <c:w val="0.52145964096744546"/>
          <c:h val="0.827853893808502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23.10%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Radoznalost</c:v>
                </c:pt>
                <c:pt idx="1">
                  <c:v>Zabava</c:v>
                </c:pt>
                <c:pt idx="2">
                  <c:v>Opuštanja radi</c:v>
                </c:pt>
                <c:pt idx="3">
                  <c:v>Medicinski razlozi</c:v>
                </c:pt>
                <c:pt idx="4">
                  <c:v>Pritisak društva</c:v>
                </c:pt>
                <c:pt idx="5">
                  <c:v>Spiritualni razlozi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58.8</c:v>
                </c:pt>
                <c:pt idx="1">
                  <c:v>23.1</c:v>
                </c:pt>
                <c:pt idx="2">
                  <c:v>12.4</c:v>
                </c:pt>
                <c:pt idx="3">
                  <c:v>2.7</c:v>
                </c:pt>
                <c:pt idx="4">
                  <c:v>1.6</c:v>
                </c:pt>
                <c:pt idx="5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5C-4B15-98E0-BC9DB3392F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89691631"/>
        <c:axId val="1"/>
      </c:barChart>
      <c:catAx>
        <c:axId val="389691631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89691631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26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817963013782064"/>
          <c:y val="7.6198283745871148E-2"/>
          <c:w val="0.42266981557532707"/>
          <c:h val="0.641815235008105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2.50%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Nisam osećao potrebu</c:v>
                </c:pt>
                <c:pt idx="1">
                  <c:v>Štetnost</c:v>
                </c:pt>
                <c:pt idx="2">
                  <c:v>Strah od zavisnosti</c:v>
                </c:pt>
                <c:pt idx="3">
                  <c:v>Nije mi dostupnа</c:v>
                </c:pt>
                <c:pt idx="4">
                  <c:v>Strah od kazne</c:v>
                </c:pt>
                <c:pt idx="5">
                  <c:v>Strah od roditelja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66.099999999999994</c:v>
                </c:pt>
                <c:pt idx="1">
                  <c:v>19.3</c:v>
                </c:pt>
                <c:pt idx="2">
                  <c:v>6.8</c:v>
                </c:pt>
                <c:pt idx="3">
                  <c:v>4</c:v>
                </c:pt>
                <c:pt idx="4">
                  <c:v>2.5</c:v>
                </c:pt>
                <c:pt idx="5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FE-4B5D-BA64-E09F1CFE9E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9690799"/>
        <c:axId val="1"/>
      </c:barChart>
      <c:catAx>
        <c:axId val="389690799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89690799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312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76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Latn-RS"/>
              <a:t>Da li si konzumirao marihuanu? </a:t>
            </a:r>
            <a:endParaRPr lang="en-US"/>
          </a:p>
        </c:rich>
      </c:tx>
      <c:overlay val="0"/>
      <c:spPr>
        <a:noFill/>
        <a:ln w="25384">
          <a:noFill/>
        </a:ln>
      </c:spPr>
    </c:title>
    <c:autoTitleDeleted val="0"/>
    <c:plotArea>
      <c:layout/>
      <c:pieChart>
        <c:varyColors val="0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9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403385213821475"/>
          <c:y val="0.14326106028225141"/>
          <c:w val="0.50369643669306108"/>
          <c:h val="0.772086817694601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 procentima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1.0470918816589859E-2"/>
                  <c:y val="-2.2975301550833146E-3"/>
                </c:manualLayout>
              </c:layout>
              <c:spPr/>
              <c:txPr>
                <a:bodyPr rot="0" vert="horz"/>
                <a:lstStyle/>
                <a:p>
                  <a:pPr>
                    <a:defRPr>
                      <a:latin typeface="Times New Roman" pitchFamily="18" charset="0"/>
                      <a:cs typeface="Times New Roman" pitchFamily="18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568-4A1F-83F1-D9DA448DC2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Korisna i u medicinske i u rekreativne svrhe</c:v>
                </c:pt>
                <c:pt idx="1">
                  <c:v>Korisna u medicinske, ali ne i u rekreativne svrhe</c:v>
                </c:pt>
                <c:pt idx="2">
                  <c:v>Štetna je</c:v>
                </c:pt>
                <c:pt idx="3">
                  <c:v>Korisna u rekreativne, ali ne i u medicinske svrhe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51.4</c:v>
                </c:pt>
                <c:pt idx="1">
                  <c:v>34.700000000000003</c:v>
                </c:pt>
                <c:pt idx="2">
                  <c:v>4.5</c:v>
                </c:pt>
                <c:pt idx="3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68-4A1F-83F1-D9DA448DC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89691215"/>
        <c:axId val="1"/>
      </c:barChart>
      <c:catAx>
        <c:axId val="3896912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389691215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9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sr-Latn-R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Da li biste više koristili marihuanu kada bi bila legalizovana?</a:t>
            </a:r>
            <a:endParaRPr lang="en-US" dirty="0">
              <a:solidFill>
                <a:srgbClr val="253C12"/>
              </a:solidFill>
              <a:latin typeface="Times New Roman" pitchFamily="18" charset="0"/>
              <a:cs typeface="Times New Roman" pitchFamily="18" charset="0"/>
            </a:endParaRPr>
          </a:p>
        </c:rich>
      </c:tx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861325115562404E-2"/>
          <c:y val="0.13166144200626992"/>
          <c:w val="0.86440677966101698"/>
          <c:h val="0.70689655172413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Muškarci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Verovatno da</c:v>
                </c:pt>
                <c:pt idx="1">
                  <c:v>Verovatno ne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0.495</c:v>
                </c:pt>
                <c:pt idx="1">
                  <c:v>0.505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B5-4FF8-AAC6-C4CF72AA91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Žene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Verovatno da</c:v>
                </c:pt>
                <c:pt idx="1">
                  <c:v>Verovatno ne</c:v>
                </c:pt>
              </c:strCache>
            </c:strRef>
          </c:cat>
          <c:val>
            <c:numRef>
              <c:f>Sheet1!$C$2:$C$3</c:f>
              <c:numCache>
                <c:formatCode>0.00%</c:formatCode>
                <c:ptCount val="2"/>
                <c:pt idx="0">
                  <c:v>0.29899999999999999</c:v>
                </c:pt>
                <c:pt idx="1">
                  <c:v>0.70099999999999996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B5-4FF8-AAC6-C4CF72AA9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89690383"/>
        <c:axId val="1"/>
        <c:axId val="0"/>
      </c:bar3DChart>
      <c:catAx>
        <c:axId val="389690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0.00%" sourceLinked="0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389690383"/>
        <c:crosses val="autoZero"/>
        <c:crossBetween val="between"/>
      </c:valAx>
      <c:spPr>
        <a:noFill/>
        <a:ln w="25394">
          <a:noFill/>
        </a:ln>
      </c:spPr>
    </c:plotArea>
    <c:legend>
      <c:legendPos val="b"/>
      <c:layout>
        <c:manualLayout>
          <c:xMode val="edge"/>
          <c:yMode val="edge"/>
          <c:x val="0.31583897614234491"/>
          <c:y val="0.89569045831874561"/>
          <c:w val="0.45565264019416929"/>
          <c:h val="9.5220741638064488E-2"/>
        </c:manualLayout>
      </c:layout>
      <c:overlay val="0"/>
      <c:txPr>
        <a:bodyPr rot="0" vert="horz"/>
        <a:lstStyle/>
        <a:p>
          <a:pPr>
            <a:defRPr>
              <a:solidFill>
                <a:srgbClr val="253C12"/>
              </a:solidFill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vert="horz"/>
          <a:lstStyle/>
          <a:p>
            <a:pPr>
              <a:defRPr>
                <a:solidFill>
                  <a:srgbClr val="253C12"/>
                </a:solidFill>
              </a:defRPr>
            </a:pP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je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korišćenje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marihuane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društveno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prihvatljivo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c:rich>
      </c:tx>
      <c:layout>
        <c:manualLayout>
          <c:xMode val="edge"/>
          <c:yMode val="edge"/>
          <c:x val="0.16408174411724546"/>
          <c:y val="1.532133784481759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1906443720750076E-2"/>
          <c:y val="0.18543235034212427"/>
          <c:w val="0.82860356877132257"/>
          <c:h val="0.8113957495692131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DRUŠTVENO PRIHVATLJIVO KORIŠĆENJE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0-FE4F-4D4F-8825-DAF4C8CEA7B2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FE4F-4D4F-8825-DAF4C8CEA7B2}"/>
              </c:ext>
            </c:extLst>
          </c:dPt>
          <c:dLbls>
            <c:dLbl>
              <c:idx val="0"/>
              <c:layout>
                <c:manualLayout>
                  <c:x val="-0.22419092029747981"/>
                  <c:y val="-0.10768697194451415"/>
                </c:manualLayout>
              </c:layout>
              <c:spPr/>
              <c:txPr>
                <a:bodyPr rot="0" vert="horz"/>
                <a:lstStyle/>
                <a:p>
                  <a:pPr>
                    <a:defRPr>
                      <a:solidFill>
                        <a:srgbClr val="253C12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4F-4D4F-8825-DAF4C8CEA7B2}"/>
                </c:ext>
              </c:extLst>
            </c:dLbl>
            <c:dLbl>
              <c:idx val="1"/>
              <c:layout>
                <c:manualLayout>
                  <c:x val="0.24938091134214072"/>
                  <c:y val="0.11031348345535581"/>
                </c:manualLayout>
              </c:layout>
              <c:spPr/>
              <c:txPr>
                <a:bodyPr rot="0" vert="horz"/>
                <a:lstStyle/>
                <a:p>
                  <a:pPr>
                    <a:defRPr>
                      <a:solidFill>
                        <a:srgbClr val="253C12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E4F-4D4F-8825-DAF4C8CEA7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253C12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64.7</c:v>
                </c:pt>
                <c:pt idx="1">
                  <c:v>35.299999999999997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4F-4D4F-8825-DAF4C8CEA7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903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Kome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bi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trebalo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bude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dozvoljena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konzumacija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marihuane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Kome bi trebalo da bude dozvoljena konzumacija marihuane?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736C-427D-93E8-FAAA6F18B55E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736C-427D-93E8-FAAA6F18B55E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2-736C-427D-93E8-FAAA6F18B55E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736C-427D-93E8-FAAA6F18B55E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736C-427D-93E8-FAAA6F18B5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253C12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Starijima od 16</c:v>
                </c:pt>
                <c:pt idx="1">
                  <c:v>Starijima od 18</c:v>
                </c:pt>
                <c:pt idx="2">
                  <c:v>Starijima od 21</c:v>
                </c:pt>
                <c:pt idx="3">
                  <c:v>Samo bolesnim licima</c:v>
                </c:pt>
                <c:pt idx="4">
                  <c:v>Nikome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4.8000000000000001E-2</c:v>
                </c:pt>
                <c:pt idx="1">
                  <c:v>0.39100000000000001</c:v>
                </c:pt>
                <c:pt idx="2">
                  <c:v>0.20899999999999999</c:v>
                </c:pt>
                <c:pt idx="3">
                  <c:v>0.28699999999999998</c:v>
                </c:pt>
                <c:pt idx="4">
                  <c:v>6.5000000000000002E-2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6C-427D-93E8-FAAA6F18B55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396">
          <a:noFill/>
        </a:ln>
      </c:spPr>
    </c:plotArea>
    <c:legend>
      <c:legendPos val="r"/>
      <c:layout>
        <c:manualLayout>
          <c:xMode val="edge"/>
          <c:yMode val="edge"/>
          <c:x val="0.64180249461635963"/>
          <c:y val="0.31142330727510048"/>
          <c:w val="0.30163087782788367"/>
          <c:h val="0.50886479405514162"/>
        </c:manualLayout>
      </c:layout>
      <c:overlay val="0"/>
      <c:txPr>
        <a:bodyPr/>
        <a:lstStyle/>
        <a:p>
          <a:pPr>
            <a:defRPr sz="1699">
              <a:solidFill>
                <a:srgbClr val="253C12"/>
              </a:solidFill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799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95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Da li bi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došlo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promene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stopi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kriminala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kada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bi se marihuana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legalizovala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c:rich>
      </c:tx>
      <c:overlay val="0"/>
      <c:spPr>
        <a:noFill/>
        <a:ln w="25379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5977482088024568E-2"/>
          <c:y val="0.15047021943573671"/>
          <c:w val="0.54042988741044062"/>
          <c:h val="0.8275862068965514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 li mislite da bi došlo do promene u stopi kriminala kada bi se marihuana legalizovala?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43D0-40E8-B2BE-24FE0486F5D7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3D0-40E8-B2BE-24FE0486F5D7}"/>
              </c:ext>
            </c:extLst>
          </c:dPt>
          <c:dPt>
            <c:idx val="2"/>
            <c:bubble3D val="0"/>
            <c:spPr>
              <a:solidFill>
                <a:schemeClr val="accent6">
                  <a:tint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3D0-40E8-B2BE-24FE0486F5D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798" b="0" i="0" u="none" strike="noStrike" kern="1200" baseline="0">
                      <a:solidFill>
                        <a:srgbClr val="253C12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43D0-40E8-B2BE-24FE0486F5D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798" b="0" i="0" u="none" strike="noStrike" kern="1200" baseline="0">
                      <a:solidFill>
                        <a:srgbClr val="253C12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3D0-40E8-B2BE-24FE0486F5D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798" b="0" i="0" u="none" strike="noStrike" kern="1200" baseline="0">
                      <a:solidFill>
                        <a:srgbClr val="253C12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43D0-40E8-B2BE-24FE0486F5D7}"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98" b="1" i="0" u="none" strike="noStrike" kern="1200" baseline="0">
                    <a:solidFill>
                      <a:schemeClr val="bg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06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Smanjenje stope kriminala</c:v>
                </c:pt>
                <c:pt idx="1">
                  <c:v>Stopa kriminala bi ostala ista</c:v>
                </c:pt>
                <c:pt idx="2">
                  <c:v>Legalizacija bi povećala stopu kriminala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0.54900000000000004</c:v>
                </c:pt>
                <c:pt idx="1">
                  <c:v>0.34300000000000003</c:v>
                </c:pt>
                <c:pt idx="2">
                  <c:v>0.108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D0-40E8-B2BE-24FE0486F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9">
          <a:noFill/>
        </a:ln>
      </c:spPr>
    </c:plotArea>
    <c:legend>
      <c:legendPos val="r"/>
      <c:layout>
        <c:manualLayout>
          <c:xMode val="edge"/>
          <c:yMode val="edge"/>
          <c:x val="0.66949385623787283"/>
          <c:y val="0.27252657722425744"/>
          <c:w val="0.27997568526555361"/>
          <c:h val="0.5183778648253407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96" b="0" i="0" u="none" strike="noStrike" kern="1200" baseline="0">
              <a:solidFill>
                <a:srgbClr val="253C12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accent6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1732085045948E-2"/>
          <c:y val="3.9077262280196291E-2"/>
          <c:w val="0.70671975668751807"/>
          <c:h val="0.81957629555382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Religiozan sam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Ne bih glasao</c:v>
                </c:pt>
                <c:pt idx="1">
                  <c:v>Glasao bih  </c:v>
                </c:pt>
                <c:pt idx="2">
                  <c:v>Nije mi važno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36.299999999999997</c:v>
                </c:pt>
                <c:pt idx="1">
                  <c:v>12.7</c:v>
                </c:pt>
                <c:pt idx="2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23-4A1A-BFEB-F373912FE8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Nisam religiozan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Ne bih glasao</c:v>
                </c:pt>
                <c:pt idx="1">
                  <c:v>Glasao bih  </c:v>
                </c:pt>
                <c:pt idx="2">
                  <c:v>Nije mi važno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18.100000000000001</c:v>
                </c:pt>
                <c:pt idx="1">
                  <c:v>30</c:v>
                </c:pt>
                <c:pt idx="2">
                  <c:v>51.9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23-4A1A-BFEB-F373912FE8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9691631"/>
        <c:axId val="1"/>
      </c:barChart>
      <c:catAx>
        <c:axId val="389691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389691631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27309286459255"/>
          <c:y val="0.30021848054403039"/>
          <c:w val="0.21998414573105929"/>
          <c:h val="0.26268551696476794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>
                <a:solidFill>
                  <a:srgbClr val="253C12"/>
                </a:solidFill>
              </a:defRPr>
            </a:pP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biste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podržali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legalizaciju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marihuane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referendumu</a:t>
            </a:r>
            <a:r>
              <a:rPr lang="en-US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 li biste podržali legalizaciju marihuane na referendumu?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0-B671-44F2-88B0-4B23335C2D36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B671-44F2-88B0-4B23335C2D36}"/>
              </c:ext>
            </c:extLst>
          </c:dPt>
          <c:dLbls>
            <c:dLbl>
              <c:idx val="0"/>
              <c:tx>
                <c:rich>
                  <a:bodyPr rot="0" vert="horz"/>
                  <a:lstStyle/>
                  <a:p>
                    <a:pPr>
                      <a:defRPr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dirty="0">
                        <a:latin typeface="Times New Roman" pitchFamily="18" charset="0"/>
                        <a:cs typeface="Times New Roman" pitchFamily="18" charset="0"/>
                      </a:rPr>
                      <a:t>74.5%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671-44F2-88B0-4B23335C2D36}"/>
                </c:ext>
              </c:extLst>
            </c:dLbl>
            <c:dLbl>
              <c:idx val="1"/>
              <c:tx>
                <c:rich>
                  <a:bodyPr rot="0" vert="horz"/>
                  <a:lstStyle/>
                  <a:p>
                    <a:pPr>
                      <a:defRPr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dirty="0">
                        <a:latin typeface="Times New Roman" pitchFamily="18" charset="0"/>
                        <a:cs typeface="Times New Roman" pitchFamily="18" charset="0"/>
                      </a:rPr>
                      <a:t>25.5%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671-44F2-88B0-4B23335C2D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74.5</c:v>
                </c:pt>
                <c:pt idx="1">
                  <c:v>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71-44F2-88B0-4B23335C2D3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396">
          <a:noFill/>
        </a:ln>
      </c:spPr>
    </c:plotArea>
    <c:legend>
      <c:legendPos val="t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</c:legendEntry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Nisam probao/la marihuanu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Kontervativno/liberalno orijentisan/na</c:v>
                </c:pt>
                <c:pt idx="1">
                  <c:v>Nacionalno/gradjanski orijentisan/na</c:v>
                </c:pt>
              </c:strCache>
              <c:extLst/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6.6</c:v>
                </c:pt>
                <c:pt idx="1">
                  <c:v>6.2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5991-4B77-99B7-FF68A1E979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Jesam probao/la marihuanu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Kontervativno/liberalno orijentisan/na</c:v>
                </c:pt>
                <c:pt idx="1">
                  <c:v>Nacionalno/gradjanski orijentisan/na</c:v>
                </c:pt>
              </c:strCache>
              <c:extLst/>
            </c:strRef>
          </c:cat>
          <c:val>
            <c:numRef>
              <c:f>Sheet1!$C$2:$C$5</c:f>
              <c:numCache>
                <c:formatCode>General</c:formatCode>
                <c:ptCount val="2"/>
                <c:pt idx="0">
                  <c:v>7.4</c:v>
                </c:pt>
                <c:pt idx="1">
                  <c:v>6.6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5991-4B77-99B7-FF68A1E979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33340080"/>
        <c:axId val="1833342576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2"/>
                      <c:pt idx="0">
                        <c:v>Kontervativno/liberalno orijentisan/na</c:v>
                      </c:pt>
                      <c:pt idx="1">
                        <c:v>Nacionalno/gradjanski orijentisan/na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Sheet1!$D$2:$D$5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991-4B77-99B7-FF68A1E9798B}"/>
                  </c:ext>
                </c:extLst>
              </c15:ser>
            </c15:filteredBarSeries>
          </c:ext>
        </c:extLst>
      </c:barChart>
      <c:catAx>
        <c:axId val="1833340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342576"/>
        <c:crosses val="autoZero"/>
        <c:auto val="1"/>
        <c:lblAlgn val="ctr"/>
        <c:lblOffset val="100"/>
        <c:noMultiLvlLbl val="0"/>
      </c:catAx>
      <c:valAx>
        <c:axId val="183334257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3334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912712674914413"/>
          <c:y val="0.91400530135788105"/>
          <c:w val="0.54583456959184451"/>
          <c:h val="5.97269161807241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sr-Latn-RS" b="1" dirty="0">
                <a:solidFill>
                  <a:schemeClr val="tx1"/>
                </a:solidFill>
              </a:rPr>
              <a:t>Da li je korišćenje marihuane društveno prihvatljivo?</a:t>
            </a:r>
            <a:endParaRPr lang="en-US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Nije prihvatljivo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Konzervativno/liberalno orijentisan/na</c:v>
                </c:pt>
                <c:pt idx="1">
                  <c:v>Nacionalno/gradjanski orijentisan/na </c:v>
                </c:pt>
                <c:pt idx="2">
                  <c:v>Regulacija privredne/slobodno tržište</c:v>
                </c:pt>
                <c:pt idx="3">
                  <c:v>Kolektivizam/individualizam</c:v>
                </c:pt>
                <c:pt idx="4">
                  <c:v>Ne verujem u jednakost polova/verujem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6.6</c:v>
                </c:pt>
                <c:pt idx="1">
                  <c:v>5.8</c:v>
                </c:pt>
                <c:pt idx="2">
                  <c:v>4.5999999999999996</c:v>
                </c:pt>
                <c:pt idx="3">
                  <c:v>4.7</c:v>
                </c:pt>
                <c:pt idx="4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93-4961-9007-7B03E4CB28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Jeste prihvatljivo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Konzervativno/liberalno orijentisan/na</c:v>
                </c:pt>
                <c:pt idx="1">
                  <c:v>Nacionalno/gradjanski orijentisan/na </c:v>
                </c:pt>
                <c:pt idx="2">
                  <c:v>Regulacija privredne/slobodno tržište</c:v>
                </c:pt>
                <c:pt idx="3">
                  <c:v>Kolektivizam/individualizam</c:v>
                </c:pt>
                <c:pt idx="4">
                  <c:v>Ne verujem u jednakost polova/verujem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7.5</c:v>
                </c:pt>
                <c:pt idx="1">
                  <c:v>6.7</c:v>
                </c:pt>
                <c:pt idx="2">
                  <c:v>5.3</c:v>
                </c:pt>
                <c:pt idx="3">
                  <c:v>5.2</c:v>
                </c:pt>
                <c:pt idx="4">
                  <c:v>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93-4961-9007-7B03E4CB28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Konzervativno/liberalno orijentisan/na</c:v>
                </c:pt>
                <c:pt idx="1">
                  <c:v>Nacionalno/gradjanski orijentisan/na </c:v>
                </c:pt>
                <c:pt idx="2">
                  <c:v>Regulacija privredne/slobodno tržište</c:v>
                </c:pt>
                <c:pt idx="3">
                  <c:v>Kolektivizam/individualizam</c:v>
                </c:pt>
                <c:pt idx="4">
                  <c:v>Ne verujem u jednakost polova/verujem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0693-4961-9007-7B03E4CB2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0715792"/>
        <c:axId val="1780724528"/>
      </c:barChart>
      <c:catAx>
        <c:axId val="1780715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0724528"/>
        <c:crosses val="autoZero"/>
        <c:auto val="1"/>
        <c:lblAlgn val="ctr"/>
        <c:lblOffset val="100"/>
        <c:noMultiLvlLbl val="0"/>
      </c:catAx>
      <c:valAx>
        <c:axId val="178072452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78071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34276446422458062"/>
          <c:y val="0.90664160133649252"/>
          <c:w val="0.53307010536726385"/>
          <c:h val="8.10074970043696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sr-Latn-RS" b="1" dirty="0">
                <a:solidFill>
                  <a:schemeClr val="tx1"/>
                </a:solidFill>
              </a:rPr>
              <a:t>Da li bi</a:t>
            </a:r>
            <a:r>
              <a:rPr lang="sr-Latn-RS" b="1" baseline="0" dirty="0">
                <a:solidFill>
                  <a:schemeClr val="tx1"/>
                </a:solidFill>
              </a:rPr>
              <a:t> podržao/la legalizaciju </a:t>
            </a:r>
            <a:r>
              <a:rPr lang="sr-Latn-RS" b="1" dirty="0">
                <a:solidFill>
                  <a:schemeClr val="tx1"/>
                </a:solidFill>
              </a:rPr>
              <a:t>marihuane na referendumu?</a:t>
            </a:r>
            <a:endParaRPr lang="en-US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 bih podržao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Konzervativno/liberalno orijentisan/na</c:v>
                </c:pt>
                <c:pt idx="1">
                  <c:v>Nacionalno/gradjanski orijentisan/na </c:v>
                </c:pt>
                <c:pt idx="2">
                  <c:v>Regulacija privredne/slobodno tržište</c:v>
                </c:pt>
                <c:pt idx="3">
                  <c:v>Kolektivizam/individualizam</c:v>
                </c:pt>
                <c:pt idx="4">
                  <c:v>Ne verujem u jednakost polova/verujem</c:v>
                </c:pt>
                <c:pt idx="5">
                  <c:v>Ne verujem u demokratiju/verujem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6.2</c:v>
                </c:pt>
                <c:pt idx="1">
                  <c:v>5.5</c:v>
                </c:pt>
                <c:pt idx="2">
                  <c:v>4.5</c:v>
                </c:pt>
                <c:pt idx="3">
                  <c:v>4.4000000000000004</c:v>
                </c:pt>
                <c:pt idx="4">
                  <c:v>7.9</c:v>
                </c:pt>
                <c:pt idx="5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93-4961-9007-7B03E4CB28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Podržao bih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Konzervativno/liberalno orijentisan/na</c:v>
                </c:pt>
                <c:pt idx="1">
                  <c:v>Nacionalno/gradjanski orijentisan/na </c:v>
                </c:pt>
                <c:pt idx="2">
                  <c:v>Regulacija privredne/slobodno tržište</c:v>
                </c:pt>
                <c:pt idx="3">
                  <c:v>Kolektivizam/individualizam</c:v>
                </c:pt>
                <c:pt idx="4">
                  <c:v>Ne verujem u jednakost polova/verujem</c:v>
                </c:pt>
                <c:pt idx="5">
                  <c:v>Ne verujem u demokratiju/verujem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7.6</c:v>
                </c:pt>
                <c:pt idx="1">
                  <c:v>6.8</c:v>
                </c:pt>
                <c:pt idx="2">
                  <c:v>5.2</c:v>
                </c:pt>
                <c:pt idx="3">
                  <c:v>5.2</c:v>
                </c:pt>
                <c:pt idx="4">
                  <c:v>8.6</c:v>
                </c:pt>
                <c:pt idx="5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93-4961-9007-7B03E4CB2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0715792"/>
        <c:axId val="1780724528"/>
      </c:barChart>
      <c:catAx>
        <c:axId val="1780715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0724528"/>
        <c:crosses val="autoZero"/>
        <c:auto val="1"/>
        <c:lblAlgn val="ctr"/>
        <c:lblOffset val="100"/>
        <c:noMultiLvlLbl val="0"/>
      </c:catAx>
      <c:valAx>
        <c:axId val="178072452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78071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443607592529197"/>
          <c:y val="0.92993482386767312"/>
          <c:w val="0.36436456312526155"/>
          <c:h val="5.41797446990190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5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5-20T10:46:16.642" idx="1">
    <p:pos x="10" y="10"/>
    <p:text>Region: Beograd 56.5 Vojvodina 15.4 Centralna i Zapadna 19.6 Istočna i Južna 8.5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DD01C-77A4-4B40-B5B1-6B1963A39311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327B4D-6DDC-4A40-B4D9-91F8FFF2BA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819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023BB-E3E2-4F71-B5A4-754DD4B8FA56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D8866-1E0B-4F32-AC73-5C688D88DD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3672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1328D-5D93-4C75-BFD9-6F1EA255727E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A75504-9E36-4CA2-9904-91B0DFC27E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0209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918C4-2944-42BB-B8E1-1F8F4C19CF9E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939289-4BAF-42A5-817A-BD8E4E6AC7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6990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41AA2-9940-46CD-992B-9154EDD87D6F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B2E780-C4E0-435C-8B0B-6A1FB43434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677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E7EF9-3C50-4DD6-BA6E-E2B769EBC1EA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C65C6-0465-4224-8BDD-2D0BEDBBB6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91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654C6-49A6-4FFB-B3A0-6864159AA0A6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79E69D-AA10-486B-852A-B2A2673995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1795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B799A-5F8F-43B8-B3CA-5E52C0553340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B5F42A-8669-43A9-9DAF-F1D091A8DC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1895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110C-FDBD-494A-8144-D246BABBBBDB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F400E-F662-4E94-9800-70DF21E3AC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3233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F1E35-0EFE-425F-B0A9-493068BE47B7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02672-7F6B-4CA7-AF5E-16B9244562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5600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8380B-8F0D-4304-800E-6C6910FB232A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D5FA6-6535-4C1A-8FFB-580FD4B529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77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B2AAD-6BE2-4BF5-AEF8-50388033AD89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F416E2-A3CE-49F6-A87A-22B157FF42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233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41B61-F8C9-4054-A91B-2DDB601A01DE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7B457-EE02-43EF-8089-B24A35967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166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8E095-0CBC-4533-8515-62E3FBB32613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AABAB1-C4CF-4E7C-A734-19CAA6693C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3570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906F9-E515-4834-9677-AD694E4FFA67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1360-5EE9-4C6C-9572-C86281E4BF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2444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301E1-1A29-4CFF-BF3D-62F393B6D6DD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206CF-1A3F-4EAC-8487-F57CE84EFD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5959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64866-E7D8-42E7-A824-6B159D1F8ACA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A0EC5-993A-4F90-AFAF-24A3A62C06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2758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CA2BD-AD02-4A6E-8E58-6956CF36A98E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2F207-B52C-4751-9BEE-A29D0019D8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13909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93E4F-F053-4791-B3B9-3D9F779B88CC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E6C8E-323A-4525-AE6A-EB8E3443AC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909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2886F-D1A2-49DC-9D81-DCAF172431BB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B74B6-982C-4BB3-8E93-AFDF5AB057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80141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6BA9C-47FD-43AD-9C83-6D192136D698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57D65C-3A8A-4165-8954-EF8DDDCE9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98485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38E22-889F-469B-A1D0-AA434761321D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7D6F8-4036-4331-B6A8-9232A4B316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10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3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450C9DB6-EC6E-496F-8BE7-E7635142DAC9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9305493-05C5-4471-9AB9-87F48844804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19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6D70AF25-3EAD-4FC7-A38E-3F60761C01BC}" type="datetimeFigureOut">
              <a:rPr lang="en-US"/>
              <a:pPr>
                <a:defRPr/>
              </a:pPr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9F3D97E-26A2-407C-8FC4-1CBABFEA569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f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fif"/><Relationship Id="rId7" Type="http://schemas.openxmlformats.org/officeDocument/2006/relationships/image" Target="../media/image18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f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itle 2"/>
          <p:cNvSpPr>
            <a:spLocks noGrp="1" noChangeArrowheads="1"/>
          </p:cNvSpPr>
          <p:nvPr>
            <p:ph type="subTitle" idx="1"/>
          </p:nvPr>
        </p:nvSpPr>
        <p:spPr>
          <a:xfrm>
            <a:off x="2643006" y="6086042"/>
            <a:ext cx="6238875" cy="555625"/>
          </a:xfrm>
          <a:solidFill>
            <a:srgbClr val="7DC641"/>
          </a:solidFill>
        </p:spPr>
        <p:txBody>
          <a:bodyPr anchor="ctr"/>
          <a:lstStyle/>
          <a:p>
            <a:pPr eaLnBrk="1" hangingPunct="1"/>
            <a:r>
              <a:rPr lang="en-US" altLang="en-US" sz="28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POLITIKOLOŠKI SMER</a:t>
            </a:r>
          </a:p>
        </p:txBody>
      </p:sp>
      <p:pic>
        <p:nvPicPr>
          <p:cNvPr id="10243" name="Picture 3" descr="PHOTO-2021-05-20-11-46-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006" y="2357799"/>
            <a:ext cx="6238875" cy="350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4"/>
          <p:cNvSpPr txBox="1">
            <a:spLocks/>
          </p:cNvSpPr>
          <p:nvPr/>
        </p:nvSpPr>
        <p:spPr bwMode="auto">
          <a:xfrm>
            <a:off x="403225" y="377825"/>
            <a:ext cx="11347450" cy="1830388"/>
          </a:xfrm>
          <a:prstGeom prst="rect">
            <a:avLst/>
          </a:prstGeom>
          <a:noFill/>
          <a:ln w="19050">
            <a:solidFill>
              <a:srgbClr val="253C12"/>
            </a:solidFill>
            <a:prstDash val="dashDot"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sr-Latn-RS" sz="4000" dirty="0">
                <a:solidFill>
                  <a:srgbClr val="253C12"/>
                </a:solidFill>
                <a:latin typeface="Times New Roman" pitchFamily="18" charset="0"/>
                <a:cs typeface="Times New Roman" pitchFamily="18" charset="0"/>
              </a:rPr>
              <a:t>Stavovi studenata o legalizaciji marihuane u Srbiji</a:t>
            </a:r>
            <a:endParaRPr lang="en-US" sz="4000" dirty="0">
              <a:solidFill>
                <a:srgbClr val="253C12"/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051" y="4764101"/>
            <a:ext cx="862149" cy="1166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6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altLang="en-US" sz="6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projektu</a:t>
            </a:r>
            <a:endParaRPr lang="en-US" altLang="en-US" sz="6000" dirty="0">
              <a:solidFill>
                <a:srgbClr val="253C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822325" y="1422400"/>
            <a:ext cx="10515600" cy="4351338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sr-Latn-RS" sz="2600" b="1" dirty="0">
                <a:solidFill>
                  <a:srgbClr val="7DC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Istraživačko pitanje</a:t>
            </a: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uštveno-političke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studenata kao prediktori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podršk</a:t>
            </a: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protivljenj</a:t>
            </a: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legalizaciji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marihuane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Srbiji</a:t>
            </a:r>
            <a:r>
              <a:rPr lang="en-US" sz="2400" b="1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1268" name="Picture 8" descr="PHOTO-2021-05-20-11-46-31 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84" y="3370408"/>
            <a:ext cx="5694362" cy="320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165" y="3370408"/>
            <a:ext cx="3186113" cy="31861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6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altLang="en-US" sz="6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projektu</a:t>
            </a:r>
            <a:endParaRPr lang="en-US" altLang="en-US" sz="6000" dirty="0">
              <a:solidFill>
                <a:srgbClr val="253C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788988" y="1430337"/>
            <a:ext cx="10515600" cy="525303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sr-Latn-RS" sz="3100" b="1" dirty="0">
                <a:solidFill>
                  <a:srgbClr val="7DC641"/>
                </a:solidFill>
                <a:latin typeface="Times New Roman" pitchFamily="18" charset="0"/>
                <a:cs typeface="Times New Roman" pitchFamily="18" charset="0"/>
              </a:rPr>
              <a:t> Metodologija istraživanja</a:t>
            </a:r>
          </a:p>
          <a:p>
            <a:pPr marL="0" indent="0" algn="just" eaLnBrk="1" hangingPunct="1">
              <a:lnSpc>
                <a:spcPct val="150000"/>
              </a:lnSpc>
              <a:buClr>
                <a:schemeClr val="accent1"/>
              </a:buClr>
              <a:buFont typeface="Arial" charset="0"/>
              <a:buNone/>
              <a:defRPr/>
            </a:pPr>
            <a:r>
              <a:rPr lang="sr-Latn-RS" sz="2200" b="1" i="1" dirty="0">
                <a:solidFill>
                  <a:srgbClr val="253C12"/>
                </a:solidFill>
                <a:latin typeface="Palatino Linotype" pitchFamily="18" charset="0"/>
              </a:rPr>
              <a:t>Način prikupljanja podataka: </a:t>
            </a:r>
            <a:r>
              <a:rPr lang="sr-Latn-RS" sz="2200" dirty="0">
                <a:solidFill>
                  <a:srgbClr val="253C12"/>
                </a:solidFill>
                <a:latin typeface="Palatino Linotype" pitchFamily="18" charset="0"/>
              </a:rPr>
              <a:t>anketiranje putem interneta (CAWI survey)</a:t>
            </a:r>
          </a:p>
          <a:p>
            <a:pPr marL="0" indent="0" algn="just" eaLnBrk="1" hangingPunct="1">
              <a:lnSpc>
                <a:spcPct val="150000"/>
              </a:lnSpc>
              <a:buClr>
                <a:schemeClr val="accent1"/>
              </a:buClr>
              <a:buFont typeface="Arial" charset="0"/>
              <a:buNone/>
              <a:defRPr/>
            </a:pPr>
            <a:r>
              <a:rPr lang="sr-Latn-RS" sz="2200" b="1" i="1" dirty="0">
                <a:solidFill>
                  <a:srgbClr val="253C12"/>
                </a:solidFill>
                <a:latin typeface="Palatino Linotype" pitchFamily="18" charset="0"/>
              </a:rPr>
              <a:t>Broj ispitanika: </a:t>
            </a:r>
            <a:r>
              <a:rPr lang="sr-Latn-RS" sz="2200" dirty="0">
                <a:solidFill>
                  <a:srgbClr val="253C12"/>
                </a:solidFill>
                <a:latin typeface="Palatino Linotype" pitchFamily="18" charset="0"/>
              </a:rPr>
              <a:t>872 ispitanika</a:t>
            </a:r>
          </a:p>
          <a:p>
            <a:pPr marL="0" indent="0" algn="just" eaLnBrk="1" hangingPunct="1">
              <a:lnSpc>
                <a:spcPct val="150000"/>
              </a:lnSpc>
              <a:buClr>
                <a:schemeClr val="accent1"/>
              </a:buClr>
              <a:buFont typeface="Arial" charset="0"/>
              <a:buNone/>
              <a:defRPr/>
            </a:pPr>
            <a:r>
              <a:rPr lang="sr-Latn-RS" sz="2200" b="1" i="1" dirty="0">
                <a:solidFill>
                  <a:srgbClr val="253C12"/>
                </a:solidFill>
                <a:latin typeface="Palatino Linotype" pitchFamily="18" charset="0"/>
              </a:rPr>
              <a:t>Vreme: </a:t>
            </a:r>
            <a:r>
              <a:rPr lang="sr-Latn-RS" sz="2200" dirty="0">
                <a:solidFill>
                  <a:srgbClr val="253C12"/>
                </a:solidFill>
                <a:latin typeface="Palatino Linotype" pitchFamily="18" charset="0"/>
              </a:rPr>
              <a:t>Anketiranje sprovedeno u periodu od 1. do 9. maja 2021. godine</a:t>
            </a:r>
          </a:p>
          <a:p>
            <a:pPr marL="0" indent="0" algn="just" eaLnBrk="1" hangingPunct="1">
              <a:lnSpc>
                <a:spcPct val="150000"/>
              </a:lnSpc>
              <a:buClr>
                <a:schemeClr val="accent1"/>
              </a:buClr>
              <a:buFont typeface="Arial" charset="0"/>
              <a:buNone/>
              <a:defRPr/>
            </a:pPr>
            <a:r>
              <a:rPr lang="sr-Latn-RS" sz="2200" b="1" i="1" dirty="0">
                <a:solidFill>
                  <a:srgbClr val="253C12"/>
                </a:solidFill>
                <a:latin typeface="Palatino Linotype" pitchFamily="18" charset="0"/>
              </a:rPr>
              <a:t>Prosečna starost ispitanika: </a:t>
            </a:r>
            <a:r>
              <a:rPr lang="sr-Latn-RS" sz="2200" dirty="0">
                <a:solidFill>
                  <a:srgbClr val="253C12"/>
                </a:solidFill>
                <a:latin typeface="Palatino Linotype" pitchFamily="18" charset="0"/>
              </a:rPr>
              <a:t>21 godine</a:t>
            </a:r>
          </a:p>
          <a:p>
            <a:pPr marL="0" indent="0" algn="just" eaLnBrk="1" hangingPunct="1">
              <a:lnSpc>
                <a:spcPct val="150000"/>
              </a:lnSpc>
              <a:buClr>
                <a:schemeClr val="accent1"/>
              </a:buClr>
              <a:buFont typeface="Arial" charset="0"/>
              <a:buNone/>
              <a:defRPr/>
            </a:pPr>
            <a:r>
              <a:rPr lang="sr-Latn-RS" sz="2200" b="1" i="1" dirty="0">
                <a:solidFill>
                  <a:srgbClr val="253C12"/>
                </a:solidFill>
                <a:latin typeface="Palatino Linotype" pitchFamily="18" charset="0"/>
              </a:rPr>
              <a:t>Pol: </a:t>
            </a:r>
            <a:r>
              <a:rPr lang="sr-Latn-RS" sz="2200" dirty="0">
                <a:solidFill>
                  <a:srgbClr val="253C12"/>
                </a:solidFill>
                <a:latin typeface="Palatino Linotype" pitchFamily="18" charset="0"/>
              </a:rPr>
              <a:t>63,6% ženski; 35,3% muški; 1,1% ne želim da se izjasnim</a:t>
            </a:r>
          </a:p>
          <a:p>
            <a:pPr marL="0" indent="0" algn="just" eaLnBrk="1" hangingPunct="1">
              <a:lnSpc>
                <a:spcPct val="150000"/>
              </a:lnSpc>
              <a:buClr>
                <a:schemeClr val="accent1"/>
              </a:buClr>
              <a:buFont typeface="Arial" charset="0"/>
              <a:buNone/>
              <a:defRPr/>
            </a:pPr>
            <a:r>
              <a:rPr lang="sr-Latn-RS" sz="2200" b="1" i="1" dirty="0">
                <a:solidFill>
                  <a:srgbClr val="253C12"/>
                </a:solidFill>
                <a:latin typeface="Palatino Linotype" pitchFamily="18" charset="0"/>
              </a:rPr>
              <a:t>Fakultet: </a:t>
            </a:r>
            <a:r>
              <a:rPr lang="sr-Latn-RS" sz="2200" dirty="0">
                <a:solidFill>
                  <a:srgbClr val="253C12"/>
                </a:solidFill>
                <a:latin typeface="Palatino Linotype" pitchFamily="18" charset="0"/>
              </a:rPr>
              <a:t>društveni 43,0%; prirodni 11,1%;  tehnički 24,1%;  medicinski 15,3%;         umetnički 6,5%</a:t>
            </a:r>
          </a:p>
          <a:p>
            <a:pPr marL="0" indent="0" algn="just" eaLnBrk="1" hangingPunct="1">
              <a:lnSpc>
                <a:spcPct val="150000"/>
              </a:lnSpc>
              <a:buClr>
                <a:schemeClr val="accent1"/>
              </a:buClr>
              <a:buFont typeface="Arial" charset="0"/>
              <a:buNone/>
              <a:defRPr/>
            </a:pPr>
            <a:r>
              <a:rPr lang="sr-Latn-RS" sz="2200" b="1" i="1" dirty="0">
                <a:solidFill>
                  <a:srgbClr val="253C12"/>
                </a:solidFill>
                <a:latin typeface="Palatino Linotype" pitchFamily="18" charset="0"/>
              </a:rPr>
              <a:t>Intervjui: </a:t>
            </a:r>
            <a:r>
              <a:rPr lang="sr-Latn-RS" sz="2200" dirty="0">
                <a:solidFill>
                  <a:srgbClr val="253C12"/>
                </a:solidFill>
                <a:latin typeface="Palatino Linotype" pitchFamily="18" charset="0"/>
              </a:rPr>
              <a:t>Aleksandar Kokotović, Alfredo Pascual, Uroš Milosavljević </a:t>
            </a:r>
          </a:p>
        </p:txBody>
      </p:sp>
      <p:sp>
        <p:nvSpPr>
          <p:cNvPr id="5" name="Rectangle 4"/>
          <p:cNvSpPr/>
          <p:nvPr/>
        </p:nvSpPr>
        <p:spPr>
          <a:xfrm>
            <a:off x="346075" y="255588"/>
            <a:ext cx="11557000" cy="6318250"/>
          </a:xfrm>
          <a:prstGeom prst="rect">
            <a:avLst/>
          </a:prstGeom>
          <a:noFill/>
          <a:ln w="19050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600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Rezultati</a:t>
            </a:r>
          </a:p>
        </p:txBody>
      </p:sp>
      <p:graphicFrame>
        <p:nvGraphicFramePr>
          <p:cNvPr id="4" name="Content Placehold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47170169"/>
              </p:ext>
            </p:extLst>
          </p:nvPr>
        </p:nvGraphicFramePr>
        <p:xfrm>
          <a:off x="454025" y="1970088"/>
          <a:ext cx="4413250" cy="414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95484855"/>
              </p:ext>
            </p:extLst>
          </p:nvPr>
        </p:nvGraphicFramePr>
        <p:xfrm>
          <a:off x="5643563" y="388938"/>
          <a:ext cx="5821362" cy="624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2177" y="3626734"/>
            <a:ext cx="666349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„Uz veliku generalizaciju i ozbiljne izuzetke, čini mi se da su legalizacijii naklonjeniji visoko obrazovani mladi ljudi, pre svega oni koji su imali priliike da više putuju, koji se obrazuju preko interneta i odrasli su na MTV kulturi devedesetih.“</a:t>
            </a:r>
            <a:br>
              <a:rPr lang="sr-Latn-RS" sz="28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Aleksandar Kokotović</a:t>
            </a:r>
            <a:endParaRPr lang="en-US" sz="2800" dirty="0">
              <a:solidFill>
                <a:srgbClr val="253C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77" y="143776"/>
            <a:ext cx="5227705" cy="34829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851" y="143776"/>
            <a:ext cx="5992860" cy="34829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2" y="3773632"/>
            <a:ext cx="3738563" cy="281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95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600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Rezultati</a:t>
            </a:r>
          </a:p>
        </p:txBody>
      </p:sp>
      <p:graphicFrame>
        <p:nvGraphicFramePr>
          <p:cNvPr id="4" name="Content Placeholder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17929375"/>
              </p:ext>
            </p:extLst>
          </p:nvPr>
        </p:nvGraphicFramePr>
        <p:xfrm>
          <a:off x="625641" y="1690688"/>
          <a:ext cx="5005137" cy="4710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1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32185274"/>
              </p:ext>
            </p:extLst>
          </p:nvPr>
        </p:nvGraphicFramePr>
        <p:xfrm>
          <a:off x="5505450" y="487363"/>
          <a:ext cx="6635750" cy="6216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-1331495" y="525045"/>
            <a:ext cx="9288379" cy="789906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sr-Latn-RS" altLang="en-US" sz="32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Najčešći r</a:t>
            </a:r>
            <a:r>
              <a:rPr lang="en-US" altLang="en-US" sz="32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azlo</a:t>
            </a:r>
            <a:r>
              <a:rPr lang="sr-Latn-RS" altLang="en-US" sz="32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</a:t>
            </a:r>
            <a:r>
              <a:rPr lang="en-US" altLang="en-US" sz="32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altLang="en-US" sz="32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konzumacije marihuane</a:t>
            </a:r>
            <a:br>
              <a:rPr lang="en-US" altLang="en-US" sz="32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200" dirty="0">
              <a:solidFill>
                <a:srgbClr val="253C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35279598"/>
              </p:ext>
            </p:extLst>
          </p:nvPr>
        </p:nvGraphicFramePr>
        <p:xfrm>
          <a:off x="414736" y="1004975"/>
          <a:ext cx="6498682" cy="3243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4228411"/>
              </p:ext>
            </p:extLst>
          </p:nvPr>
        </p:nvGraphicFramePr>
        <p:xfrm>
          <a:off x="4644189" y="2626658"/>
          <a:ext cx="9288379" cy="4518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 bwMode="auto">
          <a:xfrm>
            <a:off x="2903621" y="6192785"/>
            <a:ext cx="9288379" cy="789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sr-Latn-RS" altLang="en-US" sz="28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Najčešći r</a:t>
            </a:r>
            <a:r>
              <a:rPr lang="en-US" altLang="en-US" sz="28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azlo</a:t>
            </a:r>
            <a:r>
              <a:rPr lang="sr-Latn-RS" altLang="en-US" sz="28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 izbegavanja</a:t>
            </a:r>
            <a:r>
              <a:rPr lang="en-US" altLang="en-US" sz="28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altLang="en-US" sz="28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konzumacije marihuane</a:t>
            </a:r>
            <a:endParaRPr lang="en-US" altLang="en-US" sz="2800" dirty="0">
              <a:solidFill>
                <a:srgbClr val="253C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1407" y="4789714"/>
            <a:ext cx="67491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tužilastvu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sudu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nema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tabu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govori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svemu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vlada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jedno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veliko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neznanje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pitanju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svih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narkotika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definitivno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pitanju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marihuane</a:t>
            </a:r>
            <a:r>
              <a:rPr lang="en-U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Latn-R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sr-Latn-R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4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advokat Milosavljević</a:t>
            </a:r>
            <a:endParaRPr lang="en-US" sz="2400" dirty="0">
              <a:solidFill>
                <a:srgbClr val="253C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548" y="513805"/>
            <a:ext cx="5246950" cy="59348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64" y="166688"/>
            <a:ext cx="6219825" cy="445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55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216889"/>
              </p:ext>
            </p:extLst>
          </p:nvPr>
        </p:nvGraphicFramePr>
        <p:xfrm>
          <a:off x="422275" y="2084388"/>
          <a:ext cx="5592764" cy="4400552"/>
        </p:xfrm>
        <a:graphic>
          <a:graphicData uri="http://schemas.openxmlformats.org/drawingml/2006/table">
            <a:tbl>
              <a:tblPr/>
              <a:tblGrid>
                <a:gridCol w="2796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6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8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Preko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interneta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3" marR="91453" marT="45721" marB="4572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35,3%</a:t>
                      </a:r>
                    </a:p>
                  </a:txBody>
                  <a:tcPr marL="91453" marR="91453" marT="45721" marB="4572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6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Prijatelji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drugovi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91453" marR="91453" marT="45721" marB="4572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29,2%</a:t>
                      </a:r>
                    </a:p>
                  </a:txBody>
                  <a:tcPr marL="91453" marR="91453" marT="45721" marB="4572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6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Mediji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3" marR="91453" marT="45721" marB="4572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1,7%</a:t>
                      </a:r>
                    </a:p>
                  </a:txBody>
                  <a:tcPr marL="91453" marR="91453" marT="45721" marB="4572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6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Školske edukacije</a:t>
                      </a:r>
                    </a:p>
                  </a:txBody>
                  <a:tcPr marL="91453" marR="91453" marT="45721" marB="4572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5,8%</a:t>
                      </a:r>
                    </a:p>
                  </a:txBody>
                  <a:tcPr marL="91453" marR="91453" marT="45721" marB="4572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6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Roditelji</a:t>
                      </a:r>
                    </a:p>
                  </a:txBody>
                  <a:tcPr marL="91453" marR="91453" marT="45721" marB="4572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1,2%</a:t>
                      </a:r>
                    </a:p>
                  </a:txBody>
                  <a:tcPr marL="91453" marR="91453" marT="45721" marB="4572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 informišem se</a:t>
                      </a:r>
                    </a:p>
                  </a:txBody>
                  <a:tcPr marL="91453" marR="91453" marT="45721" marB="4572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26,9%</a:t>
                      </a:r>
                    </a:p>
                  </a:txBody>
                  <a:tcPr marL="91453" marR="91453" marT="45721" marB="4572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337" name="TextBox 5"/>
          <p:cNvSpPr txBox="1">
            <a:spLocks noChangeArrowheads="1"/>
          </p:cNvSpPr>
          <p:nvPr/>
        </p:nvSpPr>
        <p:spPr bwMode="auto">
          <a:xfrm>
            <a:off x="230188" y="477838"/>
            <a:ext cx="6796087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lgDash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koji način se informišeš o marihuani?</a:t>
            </a:r>
          </a:p>
        </p:txBody>
      </p:sp>
      <p:pic>
        <p:nvPicPr>
          <p:cNvPr id="13338" name="Picture 3" descr="PHOTO-2021-05-20-11-46-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188" y="3592513"/>
            <a:ext cx="5024437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9" name="Picture 5" descr="PHOTO-2021-05-20-11-46-30 (1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850" y="517525"/>
            <a:ext cx="4843463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itle 1"/>
          <p:cNvSpPr>
            <a:spLocks noGrp="1" noChangeArrowheads="1"/>
          </p:cNvSpPr>
          <p:nvPr>
            <p:ph type="title"/>
          </p:nvPr>
        </p:nvSpPr>
        <p:spPr>
          <a:xfrm>
            <a:off x="5977898" y="913606"/>
            <a:ext cx="5716153" cy="1191419"/>
          </a:xfrm>
        </p:spPr>
        <p:txBody>
          <a:bodyPr anchorCtr="1"/>
          <a:lstStyle/>
          <a:p>
            <a:pPr eaLnBrk="1" hangingPunct="1"/>
            <a:r>
              <a:rPr lang="en-US" altLang="en-US" sz="48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Stav</a:t>
            </a:r>
            <a:r>
              <a:rPr lang="en-US" altLang="en-US" sz="48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altLang="en-US" sz="48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marihuani</a:t>
            </a:r>
            <a:endParaRPr lang="en-US" altLang="en-US" sz="4800" dirty="0">
              <a:solidFill>
                <a:srgbClr val="253C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9"/>
          <p:cNvGraphicFramePr>
            <a:graphicFrameLocks noGrp="1"/>
          </p:cNvGraphicFramePr>
          <p:nvPr>
            <p:ph idx="1"/>
          </p:nvPr>
        </p:nvGraphicFramePr>
        <p:xfrm>
          <a:off x="838200" y="1435100"/>
          <a:ext cx="9144000" cy="441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4253551"/>
              </p:ext>
            </p:extLst>
          </p:nvPr>
        </p:nvGraphicFramePr>
        <p:xfrm>
          <a:off x="4257674" y="1925781"/>
          <a:ext cx="7727311" cy="4856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98" y="3469481"/>
            <a:ext cx="3871685" cy="25407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87" y="146844"/>
            <a:ext cx="4578301" cy="25765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546051"/>
              </p:ext>
            </p:extLst>
          </p:nvPr>
        </p:nvGraphicFramePr>
        <p:xfrm>
          <a:off x="124691" y="1219200"/>
          <a:ext cx="11955014" cy="4893677"/>
        </p:xfrm>
        <a:graphic>
          <a:graphicData uri="http://schemas.openxmlformats.org/drawingml/2006/table">
            <a:tbl>
              <a:tblPr>
                <a:tableStyleId>{AF606853-7671-496A-8E4F-DF71F8EC918B}</a:tableStyleId>
              </a:tblPr>
              <a:tblGrid>
                <a:gridCol w="6011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3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33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RAZLOG PODRŠKE LEGALIZACIJE MARIHUANE: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C1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RAZLOG PROTIVLJENJA LEGALIZACIJI MARIHUANE: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C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40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LJUDI TREBA SAMI DA DONOSE ODLUKE           58,3%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POVEĆANA KONZUMACIJA                                    52,6%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0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SMANJENJA KRIMINALA                                          18,5%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VIŠE NEGATIVNIH NEGO POZITIVNIH STRANA 21,8%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40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VIŠE POZITIVNIH NEGO NEGATIVNIH STRANA 15,5%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NIJE U SKLADU SA NAŠOM RELIGIJOM               11,8%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40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POBOLJŠANJE EKONOMIJE                                      7,7%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UGROŽAVANJE JAVNOG MORALA                         8,8%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40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POVEĆANE STOPE KRIMINALA                              5%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5807876"/>
              </p:ext>
            </p:extLst>
          </p:nvPr>
        </p:nvGraphicFramePr>
        <p:xfrm>
          <a:off x="1416050" y="462756"/>
          <a:ext cx="5305425" cy="5932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9176244"/>
              </p:ext>
            </p:extLst>
          </p:nvPr>
        </p:nvGraphicFramePr>
        <p:xfrm>
          <a:off x="6721475" y="827505"/>
          <a:ext cx="4940300" cy="4733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2280814"/>
              </p:ext>
            </p:extLst>
          </p:nvPr>
        </p:nvGraphicFramePr>
        <p:xfrm>
          <a:off x="322263" y="327025"/>
          <a:ext cx="5297487" cy="529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9061676"/>
              </p:ext>
            </p:extLst>
          </p:nvPr>
        </p:nvGraphicFramePr>
        <p:xfrm>
          <a:off x="6542088" y="1195388"/>
          <a:ext cx="5297487" cy="5297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838200" y="129381"/>
            <a:ext cx="10515600" cy="1325563"/>
          </a:xfrm>
        </p:spPr>
        <p:txBody>
          <a:bodyPr/>
          <a:lstStyle/>
          <a:p>
            <a:pPr algn="ctr" eaLnBrk="1" hangingPunct="1"/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li </a:t>
            </a:r>
            <a:r>
              <a:rPr lang="en-US" altLang="en-US" sz="4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biste</a:t>
            </a:r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sledećim</a:t>
            </a:r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izborima</a:t>
            </a:r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glasali</a:t>
            </a:r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partiju</a:t>
            </a:r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altLang="en-US" sz="4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zalaže</a:t>
            </a:r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legalizaciju</a:t>
            </a:r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marihuane</a:t>
            </a:r>
            <a:r>
              <a:rPr lang="en-US" altLang="en-US" sz="40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2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497376"/>
              </p:ext>
            </p:extLst>
          </p:nvPr>
        </p:nvGraphicFramePr>
        <p:xfrm>
          <a:off x="3206758" y="1532733"/>
          <a:ext cx="7029241" cy="5195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000" y="1273769"/>
            <a:ext cx="1757363" cy="17573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69" y="5033962"/>
            <a:ext cx="2619375" cy="1743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381" y="3438525"/>
            <a:ext cx="1595437" cy="15954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82" y="3290887"/>
            <a:ext cx="2619375" cy="1743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866" y="5214144"/>
            <a:ext cx="3028950" cy="1514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82" y="1337070"/>
            <a:ext cx="1757363" cy="175736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 noChangeArrowheads="1"/>
          </p:cNvSpPr>
          <p:nvPr>
            <p:ph type="title"/>
          </p:nvPr>
        </p:nvSpPr>
        <p:spPr>
          <a:xfrm>
            <a:off x="0" y="997744"/>
            <a:ext cx="6275387" cy="769937"/>
          </a:xfrm>
        </p:spPr>
        <p:txBody>
          <a:bodyPr anchorCtr="1"/>
          <a:lstStyle/>
          <a:p>
            <a:pPr algn="ctr" eaLnBrk="1" hangingPunct="1"/>
            <a:r>
              <a:rPr lang="en-US" altLang="en-US" sz="3200" b="1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li je </a:t>
            </a:r>
            <a:r>
              <a:rPr lang="en-US" altLang="en-US" sz="3200" b="1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moguća</a:t>
            </a:r>
            <a:r>
              <a:rPr lang="en-US" altLang="en-US" sz="3200" b="1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legalizacija</a:t>
            </a:r>
            <a:r>
              <a:rPr lang="en-US" altLang="en-US" sz="3200" b="1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marihuane</a:t>
            </a:r>
            <a:r>
              <a:rPr lang="en-US" altLang="en-US" sz="3200" b="1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altLang="en-US" sz="3200" b="1" dirty="0" err="1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Srbiji</a:t>
            </a:r>
            <a:r>
              <a:rPr lang="en-US" altLang="en-US" sz="3200" b="1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610443"/>
              </p:ext>
            </p:extLst>
          </p:nvPr>
        </p:nvGraphicFramePr>
        <p:xfrm>
          <a:off x="260349" y="2239963"/>
          <a:ext cx="5754688" cy="3074989"/>
        </p:xfrm>
        <a:graphic>
          <a:graphicData uri="http://schemas.openxmlformats.org/drawingml/2006/table">
            <a:tbl>
              <a:tblPr/>
              <a:tblGrid>
                <a:gridCol w="2878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8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sr-Latn-R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pšte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nije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253C1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 anchor="ctr" anchorCtr="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11 %</a:t>
                      </a:r>
                    </a:p>
                  </a:txBody>
                  <a:tcPr marT="45713" marB="45713" anchor="ctr" anchorCtr="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Uglavnom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nije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253C1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 anchor="ctr" anchorCtr="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41,1 %</a:t>
                      </a:r>
                    </a:p>
                  </a:txBody>
                  <a:tcPr marT="45713" marB="45713" anchor="ctr" anchorCtr="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Uglavnom jeste 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253C1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 anchor="ctr" anchorCtr="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33,1 %</a:t>
                      </a:r>
                    </a:p>
                  </a:txBody>
                  <a:tcPr marT="45713" marB="45713" anchor="ctr" anchorCtr="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Veoma je moguća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253C1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 anchor="ctr" anchorCtr="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53C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14,8 %</a:t>
                      </a:r>
                    </a:p>
                  </a:txBody>
                  <a:tcPr marT="45713" marB="45713" anchor="ctr" anchorCtr="1" horzOverflow="overflow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761254"/>
              </p:ext>
            </p:extLst>
          </p:nvPr>
        </p:nvGraphicFramePr>
        <p:xfrm>
          <a:off x="5795962" y="84138"/>
          <a:ext cx="6796088" cy="431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90" y="4209672"/>
            <a:ext cx="5203031" cy="250265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Društveno-političke vrednosti i stavovi prema marihuani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8315398"/>
              </p:ext>
            </p:extLst>
          </p:nvPr>
        </p:nvGraphicFramePr>
        <p:xfrm>
          <a:off x="374073" y="1825625"/>
          <a:ext cx="1097972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ED2E7C8-13CD-4736-92D2-55BF3CB8D20D}"/>
              </a:ext>
            </a:extLst>
          </p:cNvPr>
          <p:cNvSpPr txBox="1"/>
          <p:nvPr/>
        </p:nvSpPr>
        <p:spPr>
          <a:xfrm>
            <a:off x="512618" y="6488668"/>
            <a:ext cx="46828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i="1" dirty="0"/>
              <a:t>* T-test pokazuje statistički značajnu razliku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639860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Društveno-političke vrednosti i stavovi prema marihuani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581619"/>
              </p:ext>
            </p:extLst>
          </p:nvPr>
        </p:nvGraphicFramePr>
        <p:xfrm>
          <a:off x="838200" y="1825624"/>
          <a:ext cx="10515600" cy="4921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8779274-C7E3-44D3-89A4-F19EBD947A24}"/>
              </a:ext>
            </a:extLst>
          </p:cNvPr>
          <p:cNvSpPr txBox="1"/>
          <p:nvPr/>
        </p:nvSpPr>
        <p:spPr>
          <a:xfrm>
            <a:off x="512618" y="6488668"/>
            <a:ext cx="46828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i="1" dirty="0"/>
              <a:t>* T-test pokazuje statistički značajnu razliku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031266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Društveno-političke vrednosti i stavovi prema marihuani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453313"/>
              </p:ext>
            </p:extLst>
          </p:nvPr>
        </p:nvGraphicFramePr>
        <p:xfrm>
          <a:off x="838200" y="1825625"/>
          <a:ext cx="10515600" cy="4796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E35AF3C-C577-4E51-B565-17BF63AEBA7A}"/>
              </a:ext>
            </a:extLst>
          </p:cNvPr>
          <p:cNvSpPr txBox="1"/>
          <p:nvPr/>
        </p:nvSpPr>
        <p:spPr>
          <a:xfrm>
            <a:off x="512618" y="6488668"/>
            <a:ext cx="46828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i="1" dirty="0"/>
              <a:t>* T-test pokazuje statistički značajnu razliku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909442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sz="8800" dirty="0">
                <a:solidFill>
                  <a:srgbClr val="253C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Zaključak</a:t>
            </a:r>
            <a:endParaRPr lang="en-US" sz="8800" dirty="0">
              <a:solidFill>
                <a:srgbClr val="253C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41743077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</TotalTime>
  <Words>601</Words>
  <Application>Microsoft Office PowerPoint</Application>
  <PresentationFormat>Widescreen</PresentationFormat>
  <Paragraphs>96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Palatino Linotype</vt:lpstr>
      <vt:lpstr>Times New Roman</vt:lpstr>
      <vt:lpstr>Wingdings</vt:lpstr>
      <vt:lpstr>1_Office Theme</vt:lpstr>
      <vt:lpstr>2_Office Theme</vt:lpstr>
      <vt:lpstr>PowerPoint Presentation</vt:lpstr>
      <vt:lpstr>O projektu</vt:lpstr>
      <vt:lpstr>O projektu</vt:lpstr>
      <vt:lpstr>Rezultati</vt:lpstr>
      <vt:lpstr>PowerPoint Presentation</vt:lpstr>
      <vt:lpstr>Rezultati</vt:lpstr>
      <vt:lpstr>                Najčešći razlozi konzumacije marihuane </vt:lpstr>
      <vt:lpstr>PowerPoint Presentation</vt:lpstr>
      <vt:lpstr>PowerPoint Presentation</vt:lpstr>
      <vt:lpstr>Stav o marihuani</vt:lpstr>
      <vt:lpstr>PowerPoint Presentation</vt:lpstr>
      <vt:lpstr>PowerPoint Presentation</vt:lpstr>
      <vt:lpstr>PowerPoint Presentation</vt:lpstr>
      <vt:lpstr>Da li biste na sledećim izborima glasali za partiju koja se zalaže za legalizaciju marihuane?</vt:lpstr>
      <vt:lpstr>Da li je moguća legalizacija marihuane u Srbiji?</vt:lpstr>
      <vt:lpstr>Društveno-političke vrednosti i stavovi prema marihuani</vt:lpstr>
      <vt:lpstr>Društveno-političke vrednosti i stavovi prema marihuani</vt:lpstr>
      <vt:lpstr>Društveno-političke vrednosti i stavovi prema marihuani</vt:lpstr>
      <vt:lpstr>Zaključak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Stavovi studenata o legalizaciji marihuane u Srbiji</dc:title>
  <dc:creator>Milica</dc:creator>
  <cp:lastModifiedBy>Nikola Jovic</cp:lastModifiedBy>
  <cp:revision>83</cp:revision>
  <dcterms:created xsi:type="dcterms:W3CDTF">2021-05-19T12:22:26Z</dcterms:created>
  <dcterms:modified xsi:type="dcterms:W3CDTF">2021-05-21T07:45:39Z</dcterms:modified>
</cp:coreProperties>
</file>