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20"/>
  </p:notesMasterIdLst>
  <p:sldIdLst>
    <p:sldId id="346" r:id="rId2"/>
    <p:sldId id="316" r:id="rId3"/>
    <p:sldId id="344" r:id="rId4"/>
    <p:sldId id="318" r:id="rId5"/>
    <p:sldId id="317" r:id="rId6"/>
    <p:sldId id="343" r:id="rId7"/>
    <p:sldId id="319" r:id="rId8"/>
    <p:sldId id="320" r:id="rId9"/>
    <p:sldId id="328" r:id="rId10"/>
    <p:sldId id="329" r:id="rId11"/>
    <p:sldId id="330" r:id="rId12"/>
    <p:sldId id="341" r:id="rId13"/>
    <p:sldId id="331" r:id="rId14"/>
    <p:sldId id="332" r:id="rId15"/>
    <p:sldId id="333" r:id="rId16"/>
    <p:sldId id="334" r:id="rId17"/>
    <p:sldId id="335" r:id="rId18"/>
    <p:sldId id="345" r:id="rId19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96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062E18C-1229-4D44-A62B-34869F67E8A4}" type="datetimeFigureOut">
              <a:rPr lang="sr-Latn-CS"/>
              <a:pPr>
                <a:defRPr/>
              </a:pPr>
              <a:t>24.3.2020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7A48B72C-0550-4984-9BAC-F1EDD1140739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354CC-0B38-4EBC-845A-4CD5839F3155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8C357-9047-4CF3-A994-D2AA52FC7896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38DF8-3F5F-4916-827F-D8FA7EFF1AF4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3FF4A-1F6C-4CBC-B7DE-BA2BC296C62C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12111-F54C-4DBA-9CC6-8CED31CB890A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3ACC2-F6C0-4DA2-8512-81AA54245BAC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976FE-8039-444F-8A0F-2D55B1CD310C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F6FC1-9FC2-4606-BF82-C32759887511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C8373-E58E-48BF-9AB6-AB700678BF64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2125A-DDF7-4874-883A-10E3D6A0B4CC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EC91B-D3E6-410B-8109-99CFD2F33DA7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C974EDCE-0991-4C7C-A6AB-404E870B457B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49" r:id="rId2"/>
    <p:sldLayoutId id="2147483758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9" r:id="rId9"/>
    <p:sldLayoutId id="2147483755" r:id="rId10"/>
    <p:sldLayoutId id="214748375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en-U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en-U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en-US" sz="36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endParaRPr lang="sr-Latn-CS" sz="3600" dirty="0" smtClean="0">
              <a:solidFill>
                <a:schemeClr val="tx2">
                  <a:satMod val="130000"/>
                </a:schemeClr>
              </a:solidFill>
              <a:latin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99592" y="764704"/>
            <a:ext cx="6753225" cy="5500688"/>
          </a:xfrm>
        </p:spPr>
        <p:txBody>
          <a:bodyPr/>
          <a:lstStyle/>
          <a:p>
            <a:pPr marR="0" algn="l"/>
            <a:r>
              <a:rPr lang="en-US" sz="2400" dirty="0" smtClean="0">
                <a:latin typeface="Arial" charset="0"/>
              </a:rPr>
              <a:t>SOCIJ</a:t>
            </a:r>
            <a:r>
              <a:rPr lang="sr-Latn-CS" sz="2400" dirty="0" smtClean="0">
                <a:latin typeface="Arial" charset="0"/>
              </a:rPr>
              <a:t>AL</a:t>
            </a:r>
            <a:r>
              <a:rPr lang="en-US" sz="2400" dirty="0" smtClean="0">
                <a:latin typeface="Arial" charset="0"/>
              </a:rPr>
              <a:t>NI RAD </a:t>
            </a:r>
            <a:r>
              <a:rPr lang="en-US" sz="2400" dirty="0" smtClean="0">
                <a:latin typeface="Arial" charset="0"/>
              </a:rPr>
              <a:t>SA </a:t>
            </a:r>
            <a:r>
              <a:rPr lang="en-US" sz="2400" dirty="0" smtClean="0">
                <a:latin typeface="Arial" charset="0"/>
              </a:rPr>
              <a:t>DECOM I MLADIMA </a:t>
            </a:r>
            <a:endParaRPr lang="sr-Latn-CS" sz="2400" dirty="0" smtClean="0">
              <a:latin typeface="Arial" charset="0"/>
            </a:endParaRPr>
          </a:p>
          <a:p>
            <a:pPr marR="0" algn="l"/>
            <a:r>
              <a:rPr lang="sr-Latn-CS" sz="2400" dirty="0" smtClean="0">
                <a:latin typeface="Arial" charset="0"/>
              </a:rPr>
              <a:t>SA PROBLEMIMA </a:t>
            </a:r>
            <a:r>
              <a:rPr lang="en-US" sz="2400" dirty="0" smtClean="0">
                <a:latin typeface="Arial" charset="0"/>
              </a:rPr>
              <a:t>U </a:t>
            </a:r>
            <a:r>
              <a:rPr lang="sr-Latn-CS" sz="2400" dirty="0" smtClean="0">
                <a:latin typeface="Arial" charset="0"/>
              </a:rPr>
              <a:t>PONAŠANJ</a:t>
            </a:r>
            <a:r>
              <a:rPr lang="en-US" sz="2400" dirty="0" smtClean="0">
                <a:latin typeface="Arial" charset="0"/>
              </a:rPr>
              <a:t>U</a:t>
            </a:r>
            <a:r>
              <a:rPr lang="sr-Latn-CS" sz="2400" dirty="0" smtClean="0">
                <a:latin typeface="Arial" charset="0"/>
              </a:rPr>
              <a:t> I U SUKOBU SA ZAKONOM </a:t>
            </a:r>
          </a:p>
          <a:p>
            <a:pPr marR="0" algn="l"/>
            <a:r>
              <a:rPr lang="sr-Latn-CS" sz="2400" i="1" dirty="0" smtClean="0">
                <a:latin typeface="Arial" pitchFamily="34" charset="0"/>
                <a:cs typeface="Arial" pitchFamily="34" charset="0"/>
              </a:rPr>
              <a:t>Jasna </a:t>
            </a:r>
            <a:r>
              <a:rPr lang="sr-Latn-CS" sz="2400" i="1" dirty="0" smtClean="0">
                <a:latin typeface="Arial" pitchFamily="34" charset="0"/>
                <a:cs typeface="Arial" pitchFamily="34" charset="0"/>
              </a:rPr>
              <a:t>Hrnčić</a:t>
            </a:r>
          </a:p>
          <a:p>
            <a:pPr marR="0"/>
            <a:endParaRPr lang="sr-Latn-CS" dirty="0" smtClean="0"/>
          </a:p>
          <a:p>
            <a:pPr marR="0"/>
            <a:endParaRPr lang="sr-Latn-RS" sz="2800" dirty="0" smtClean="0">
              <a:latin typeface="Arial" pitchFamily="34" charset="0"/>
              <a:cs typeface="Arial" pitchFamily="34" charset="0"/>
            </a:endParaRPr>
          </a:p>
          <a:p>
            <a:pPr marR="0" algn="l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F</a:t>
            </a:r>
            <a:r>
              <a:rPr lang="sr-Latn-CS" sz="2800" b="1" dirty="0" smtClean="0">
                <a:latin typeface="Arial" pitchFamily="34" charset="0"/>
                <a:cs typeface="Arial" pitchFamily="34" charset="0"/>
              </a:rPr>
              <a:t>AKTORI RIZIKA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ANTISOCIJALNOG PONA</a:t>
            </a:r>
            <a:r>
              <a:rPr lang="sr-Latn-CS" sz="2800" b="1" dirty="0" smtClean="0">
                <a:latin typeface="Arial" pitchFamily="34" charset="0"/>
                <a:cs typeface="Arial" pitchFamily="34" charset="0"/>
              </a:rPr>
              <a:t>Š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ANJ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</a:t>
            </a:r>
            <a:endParaRPr lang="sr-Latn-CS" b="1" dirty="0" smtClean="0">
              <a:latin typeface="Arial" pitchFamily="34" charset="0"/>
              <a:cs typeface="Arial" pitchFamily="34" charset="0"/>
            </a:endParaRPr>
          </a:p>
          <a:p>
            <a:pPr marR="0" algn="l">
              <a:buFont typeface="Wingdings" pitchFamily="2" charset="2"/>
              <a:buChar char="q"/>
            </a:pPr>
            <a:r>
              <a:rPr lang="sr-Latn-CS" sz="2800" dirty="0" smtClean="0"/>
              <a:t>Vršnjačka grupa</a:t>
            </a:r>
            <a:r>
              <a:rPr lang="sr-Latn-CS" sz="2800" dirty="0" smtClean="0"/>
              <a:t>, </a:t>
            </a:r>
            <a:r>
              <a:rPr lang="sr-Latn-CS" sz="2800" dirty="0" err="1" smtClean="0"/>
              <a:t>stresori</a:t>
            </a:r>
            <a:r>
              <a:rPr lang="sr-Latn-CS" sz="2800" dirty="0" smtClean="0"/>
              <a:t>, </a:t>
            </a:r>
            <a:r>
              <a:rPr lang="sr-Latn-CS" sz="2800" dirty="0" smtClean="0"/>
              <a:t>širi </a:t>
            </a:r>
            <a:r>
              <a:rPr lang="sr-Latn-CS" sz="2800" dirty="0" smtClean="0"/>
              <a:t>kontekst </a:t>
            </a:r>
            <a:endParaRPr lang="en-US" sz="2800" dirty="0" smtClean="0"/>
          </a:p>
          <a:p>
            <a:pPr algn="l" eaLnBrk="1" hangingPunct="1"/>
            <a:r>
              <a:rPr lang="sr-Latn-CS" sz="2800" b="1" dirty="0" smtClean="0">
                <a:latin typeface="Arial" pitchFamily="34" charset="0"/>
                <a:cs typeface="Arial" pitchFamily="34" charset="0"/>
              </a:rPr>
              <a:t>PROTEKTIVNI FAKTORI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algn="l" eaLnBrk="1" hangingPunct="1"/>
            <a:r>
              <a:rPr lang="sr-Latn-CS" sz="2800" b="1" dirty="0" smtClean="0">
                <a:latin typeface="Arial" pitchFamily="34" charset="0"/>
                <a:cs typeface="Arial" pitchFamily="34" charset="0"/>
              </a:rPr>
              <a:t>DELINKVENTNI ISHOD 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BD4ABE-9B32-4F2B-BEAD-0577F9884207}" type="slidenum">
              <a:rPr lang="sr-Latn-CS"/>
              <a:pPr>
                <a:defRPr/>
              </a:pPr>
              <a:t>1</a:t>
            </a:fld>
            <a:endParaRPr lang="sr-Latn-C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357188"/>
            <a:ext cx="8229600" cy="1143000"/>
          </a:xfrm>
        </p:spPr>
        <p:txBody>
          <a:bodyPr/>
          <a:lstStyle/>
          <a:p>
            <a:pPr eaLnBrk="1" hangingPunct="1"/>
            <a:r>
              <a:rPr lang="sr-Latn-CS" sz="3600" b="1" smtClean="0"/>
              <a:t>Faktori zaštite u porodici</a:t>
            </a:r>
            <a:endParaRPr lang="sr-Latn-CS" sz="360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 smtClean="0"/>
              <a:t>Roditelji </a:t>
            </a:r>
            <a:r>
              <a:rPr lang="en-US" sz="2400" b="1" smtClean="0"/>
              <a:t>:</a:t>
            </a:r>
            <a:endParaRPr lang="sr-Latn-CS" sz="2400" b="1" smtClean="0"/>
          </a:p>
          <a:p>
            <a:pPr marL="533400" indent="-533400" eaLnBrk="1" hangingPunct="1">
              <a:lnSpc>
                <a:spcPct val="90000"/>
              </a:lnSpc>
            </a:pPr>
            <a:r>
              <a:rPr lang="sr-Latn-CS" sz="2400" b="1" smtClean="0"/>
              <a:t>ne odobravaju </a:t>
            </a:r>
            <a:r>
              <a:rPr lang="sr-Latn-CS" sz="2400" smtClean="0"/>
              <a:t>antisocijalno ponašanje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sr-Latn-CS" sz="2400" smtClean="0"/>
              <a:t>efikasno </a:t>
            </a:r>
            <a:r>
              <a:rPr lang="sr-Latn-CS" sz="2400" b="1" smtClean="0"/>
              <a:t>nadgledaju</a:t>
            </a:r>
            <a:r>
              <a:rPr lang="sr-Latn-CS" sz="2400" smtClean="0"/>
              <a:t> kretanje deteta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sr-Latn-CS" sz="2400" smtClean="0"/>
              <a:t>regulišu </a:t>
            </a:r>
            <a:r>
              <a:rPr lang="sr-Latn-CS" sz="2400" b="1" smtClean="0"/>
              <a:t>disciplinu</a:t>
            </a:r>
            <a:r>
              <a:rPr lang="sr-Latn-CS" sz="2400" smtClean="0"/>
              <a:t> u porodici 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sr-Latn-CS" sz="2400" smtClean="0"/>
              <a:t>imaju </a:t>
            </a:r>
            <a:r>
              <a:rPr lang="sr-Latn-CS" sz="2400" b="1" smtClean="0"/>
              <a:t>pozitivan</a:t>
            </a:r>
            <a:r>
              <a:rPr lang="sr-Latn-CS" sz="2400" smtClean="0"/>
              <a:t> odnos sa detetom 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 smtClean="0"/>
              <a:t>Stabilan, topao i harmoničan odnos </a:t>
            </a:r>
            <a:r>
              <a:rPr lang="sr-Latn-CS" sz="2400" smtClean="0"/>
              <a:t>sa </a:t>
            </a:r>
            <a:r>
              <a:rPr lang="sr-Latn-CS" sz="2400" b="1" smtClean="0"/>
              <a:t>jednim roditeljem </a:t>
            </a:r>
            <a:r>
              <a:rPr lang="sr-Latn-CS" sz="2400" smtClean="0"/>
              <a:t>- protektivan čak i u “teškim” porodicama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 smtClean="0"/>
              <a:t>Takođe</a:t>
            </a:r>
            <a:r>
              <a:rPr lang="sr-Latn-CS" sz="2400" smtClean="0"/>
              <a:t>: 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sr-Latn-CS" sz="2400" b="1" smtClean="0"/>
              <a:t>zapošljavanje</a:t>
            </a:r>
            <a:r>
              <a:rPr lang="sr-Latn-CS" sz="2400" smtClean="0"/>
              <a:t> zbog porodičnih ekonomskih teškoća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sr-Latn-CS" sz="2400" b="1" smtClean="0"/>
              <a:t>briga</a:t>
            </a:r>
            <a:r>
              <a:rPr lang="sr-Latn-CS" sz="2400" smtClean="0"/>
              <a:t> za nemoćne članove porodice 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sr-Latn-CS" sz="2400" smtClean="0"/>
              <a:t>praksa porodice da traži </a:t>
            </a:r>
            <a:r>
              <a:rPr lang="sr-Latn-CS" sz="2400" b="1" smtClean="0"/>
              <a:t>eksternu pomoć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7C15E2-77CC-46EE-91AA-C8394B4D875D}" type="slidenum">
              <a:rPr lang="sr-Latn-CS" smtClean="0"/>
              <a:pPr>
                <a:defRPr/>
              </a:pPr>
              <a:t>10</a:t>
            </a:fld>
            <a:endParaRPr lang="sr-Latn-C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/>
          <a:lstStyle/>
          <a:p>
            <a:pPr eaLnBrk="1" hangingPunct="1"/>
            <a:r>
              <a:rPr lang="sr-Latn-CS" sz="3200" b="1" smtClean="0"/>
              <a:t>Faktori zaštite u školovanju/1</a:t>
            </a:r>
            <a:endParaRPr lang="sr-Latn-CS" sz="32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800" smtClean="0"/>
              <a:t>Iskustva u školovanju koja podstiču</a:t>
            </a:r>
            <a:r>
              <a:rPr lang="sr-Latn-CS" sz="2800" i="1" smtClean="0"/>
              <a:t>:</a:t>
            </a:r>
            <a:r>
              <a:rPr lang="sr-Latn-CS" sz="2800" smtClean="0"/>
              <a:t> </a:t>
            </a:r>
          </a:p>
          <a:p>
            <a:pPr marL="533400" indent="-533400" eaLnBrk="1" hangingPunct="1">
              <a:lnSpc>
                <a:spcPct val="80000"/>
              </a:lnSpc>
            </a:pPr>
            <a:r>
              <a:rPr lang="sr-Latn-CS" sz="2800" b="1" smtClean="0"/>
              <a:t>odgovorno</a:t>
            </a:r>
            <a:r>
              <a:rPr lang="sr-Latn-CS" sz="2800" smtClean="0"/>
              <a:t> ponašanje, </a:t>
            </a:r>
          </a:p>
          <a:p>
            <a:pPr marL="533400" indent="-533400" eaLnBrk="1" hangingPunct="1">
              <a:lnSpc>
                <a:spcPct val="80000"/>
              </a:lnSpc>
            </a:pPr>
            <a:r>
              <a:rPr lang="sr-Latn-CS" sz="2800" b="1" smtClean="0"/>
              <a:t>posvećenost</a:t>
            </a:r>
            <a:r>
              <a:rPr lang="sr-Latn-CS" sz="2800" smtClean="0"/>
              <a:t> školi, </a:t>
            </a:r>
          </a:p>
          <a:p>
            <a:pPr marL="533400" indent="-533400" eaLnBrk="1" hangingPunct="1">
              <a:lnSpc>
                <a:spcPct val="80000"/>
              </a:lnSpc>
            </a:pPr>
            <a:r>
              <a:rPr lang="sr-Latn-CS" sz="2800" b="1" smtClean="0"/>
              <a:t>uspeh</a:t>
            </a:r>
            <a:r>
              <a:rPr lang="sr-Latn-CS" sz="2800" smtClean="0"/>
              <a:t> u školi, </a:t>
            </a:r>
          </a:p>
          <a:p>
            <a:pPr marL="533400" indent="-533400" eaLnBrk="1" hangingPunct="1">
              <a:lnSpc>
                <a:spcPct val="80000"/>
              </a:lnSpc>
            </a:pPr>
            <a:r>
              <a:rPr lang="sr-Latn-CS" sz="2800" b="1" smtClean="0"/>
              <a:t>uključivanje</a:t>
            </a:r>
            <a:r>
              <a:rPr lang="sr-Latn-CS" sz="2800" smtClean="0"/>
              <a:t> u razredne aktivnosti, </a:t>
            </a:r>
          </a:p>
          <a:p>
            <a:pPr marL="533400" indent="-533400" eaLnBrk="1" hangingPunct="1">
              <a:lnSpc>
                <a:spcPct val="80000"/>
              </a:lnSpc>
            </a:pPr>
            <a:r>
              <a:rPr lang="sr-Latn-CS" sz="2800" smtClean="0"/>
              <a:t>planiranje i korišćenje </a:t>
            </a:r>
            <a:r>
              <a:rPr lang="sr-Latn-CS" sz="2800" b="1" smtClean="0"/>
              <a:t>resursa</a:t>
            </a:r>
            <a:r>
              <a:rPr lang="sr-Latn-CS" sz="2800" smtClean="0"/>
              <a:t> škole i zajednice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5E3C61-26FE-4B17-A28C-FC636E48678E}" type="slidenum">
              <a:rPr lang="sr-Latn-CS" smtClean="0"/>
              <a:pPr>
                <a:defRPr/>
              </a:pPr>
              <a:t>11</a:t>
            </a:fld>
            <a:endParaRPr lang="sr-Latn-C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/>
          <a:lstStyle/>
          <a:p>
            <a:pPr eaLnBrk="1" hangingPunct="1"/>
            <a:r>
              <a:rPr lang="sr-Latn-CS" sz="3200" b="1" smtClean="0"/>
              <a:t>Faktori zaštite u školovanju/2</a:t>
            </a:r>
            <a:endParaRPr lang="sr-Latn-CS" sz="320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800" smtClean="0"/>
              <a:t>Ova iskustva:</a:t>
            </a:r>
          </a:p>
          <a:p>
            <a:pPr marL="533400" indent="-533400" eaLnBrk="1" hangingPunct="1">
              <a:lnSpc>
                <a:spcPct val="80000"/>
              </a:lnSpc>
            </a:pPr>
            <a:r>
              <a:rPr lang="sr-Latn-CS" sz="2800" smtClean="0"/>
              <a:t>dovode do </a:t>
            </a:r>
            <a:r>
              <a:rPr lang="sr-Latn-CS" sz="2800" b="1" smtClean="0"/>
              <a:t>pozitivnog</a:t>
            </a:r>
            <a:r>
              <a:rPr lang="sr-Latn-CS" sz="2800" smtClean="0"/>
              <a:t> stava prema školi, </a:t>
            </a:r>
          </a:p>
          <a:p>
            <a:pPr marL="533400" indent="-533400" eaLnBrk="1" hangingPunct="1">
              <a:lnSpc>
                <a:spcPct val="80000"/>
              </a:lnSpc>
            </a:pPr>
            <a:r>
              <a:rPr lang="sr-Latn-CS" sz="2800" smtClean="0"/>
              <a:t>povećavaju </a:t>
            </a:r>
            <a:r>
              <a:rPr lang="sr-Latn-CS" sz="2800" b="1" smtClean="0"/>
              <a:t>povezanost</a:t>
            </a:r>
            <a:r>
              <a:rPr lang="sr-Latn-CS" sz="2800" smtClean="0"/>
              <a:t> sa zajednicom i njenim vrednostima, </a:t>
            </a:r>
          </a:p>
          <a:p>
            <a:pPr marL="533400" indent="-533400" eaLnBrk="1" hangingPunct="1">
              <a:lnSpc>
                <a:spcPct val="80000"/>
              </a:lnSpc>
            </a:pPr>
            <a:r>
              <a:rPr lang="sr-Latn-CS" sz="2800" smtClean="0"/>
              <a:t>podstiču razvoj </a:t>
            </a:r>
            <a:r>
              <a:rPr lang="sr-Latn-CS" sz="2800" b="1" smtClean="0"/>
              <a:t>kompetencija</a:t>
            </a:r>
            <a:r>
              <a:rPr lang="sr-Latn-CS" sz="2800" smtClean="0"/>
              <a:t> i socijalnih veština, </a:t>
            </a:r>
          </a:p>
          <a:p>
            <a:pPr marL="533400" indent="-533400" eaLnBrk="1" hangingPunct="1">
              <a:lnSpc>
                <a:spcPct val="80000"/>
              </a:lnSpc>
            </a:pPr>
            <a:r>
              <a:rPr lang="sr-Latn-CS" sz="2800" smtClean="0"/>
              <a:t>povećavaju </a:t>
            </a:r>
            <a:r>
              <a:rPr lang="sr-Latn-CS" sz="2800" b="1" smtClean="0"/>
              <a:t>prilike</a:t>
            </a:r>
            <a:r>
              <a:rPr lang="sr-Latn-CS" sz="2800" smtClean="0"/>
              <a:t> za dalji razvoj, </a:t>
            </a:r>
          </a:p>
          <a:p>
            <a:pPr marL="533400" indent="-533400" eaLnBrk="1" hangingPunct="1">
              <a:lnSpc>
                <a:spcPct val="80000"/>
              </a:lnSpc>
            </a:pPr>
            <a:r>
              <a:rPr lang="sr-Latn-CS" sz="2800" smtClean="0"/>
              <a:t>omogućavaju ispunjenje potreba na </a:t>
            </a:r>
            <a:r>
              <a:rPr lang="sr-Latn-CS" sz="2800" b="1" smtClean="0"/>
              <a:t>prosocijalan</a:t>
            </a:r>
            <a:r>
              <a:rPr lang="sr-Latn-CS" sz="2800" smtClean="0"/>
              <a:t> način </a:t>
            </a:r>
          </a:p>
          <a:p>
            <a:pPr marL="533400" indent="-533400" eaLnBrk="1" hangingPunct="1">
              <a:lnSpc>
                <a:spcPct val="80000"/>
              </a:lnSpc>
            </a:pPr>
            <a:r>
              <a:rPr lang="sr-Latn-CS" sz="2800" smtClean="0"/>
              <a:t>dovode do osećanja </a:t>
            </a:r>
            <a:r>
              <a:rPr lang="sr-Latn-CS" sz="2800" b="1" smtClean="0"/>
              <a:t>samoefikasnosti</a:t>
            </a:r>
            <a:r>
              <a:rPr lang="sr-Latn-CS" sz="2800" smtClean="0"/>
              <a:t> i </a:t>
            </a:r>
            <a:r>
              <a:rPr lang="sr-Latn-CS" sz="2800" b="1" smtClean="0"/>
              <a:t>samopoštovanja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C3A024-E69A-4921-A41C-B010ABF4871A}" type="slidenum">
              <a:rPr lang="sr-Latn-CS" smtClean="0"/>
              <a:pPr>
                <a:defRPr/>
              </a:pPr>
              <a:t>12</a:t>
            </a:fld>
            <a:endParaRPr lang="sr-Latn-C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/>
          <a:lstStyle/>
          <a:p>
            <a:pPr eaLnBrk="1" hangingPunct="1"/>
            <a:r>
              <a:rPr lang="sr-Latn-CS" sz="3200" b="1" smtClean="0"/>
              <a:t>Ostali faktori zaštite</a:t>
            </a:r>
            <a:endParaRPr lang="sr-Latn-CS" sz="320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/>
            <a:r>
              <a:rPr lang="sr-Latn-CS" b="1" smtClean="0"/>
              <a:t>Prosocijalna vršnjačka grupa</a:t>
            </a:r>
            <a:r>
              <a:rPr lang="sr-Latn-CS" smtClean="0"/>
              <a:t> </a:t>
            </a:r>
          </a:p>
          <a:p>
            <a:pPr marL="952500" lvl="1" indent="-495300" eaLnBrk="1" hangingPunct="1"/>
            <a:r>
              <a:rPr lang="sr-Latn-CS" smtClean="0"/>
              <a:t>Posebno: neodobravanje antisocijalnog ponašanja od strane vršnjaka </a:t>
            </a:r>
            <a:endParaRPr lang="sr-Latn-CS" b="1" smtClean="0"/>
          </a:p>
          <a:p>
            <a:pPr marL="533400" indent="-533400" eaLnBrk="1" hangingPunct="1"/>
            <a:r>
              <a:rPr lang="sr-Latn-CS" b="1" smtClean="0"/>
              <a:t>Dobar odnos sa barem jednom odraslom osobom</a:t>
            </a:r>
            <a:r>
              <a:rPr lang="sr-Latn-CS" smtClean="0"/>
              <a:t> </a:t>
            </a:r>
          </a:p>
          <a:p>
            <a:pPr marL="533400" indent="-533400" eaLnBrk="1" hangingPunct="1"/>
            <a:r>
              <a:rPr lang="sr-Latn-CS" b="1" smtClean="0"/>
              <a:t>Uključenost u religiozne aktivnosti</a:t>
            </a:r>
            <a:r>
              <a:rPr lang="sr-Latn-CS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D5248-E174-4B3A-A859-D66A552F5B37}" type="slidenum">
              <a:rPr lang="sr-Latn-CS" smtClean="0"/>
              <a:pPr>
                <a:defRPr/>
              </a:pPr>
              <a:t>13</a:t>
            </a:fld>
            <a:endParaRPr lang="sr-Latn-C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/>
          <a:lstStyle/>
          <a:p>
            <a:pPr eaLnBrk="1" hangingPunct="1"/>
            <a:r>
              <a:rPr lang="sr-Latn-CS" sz="3200" b="1" smtClean="0"/>
              <a:t>Važno o faktorima zaštite </a:t>
            </a:r>
            <a:endParaRPr lang="sr-Latn-CS" sz="320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Wingdings" pitchFamily="2" charset="2"/>
              <a:buNone/>
            </a:pPr>
            <a:r>
              <a:rPr lang="sr-Latn-CS" smtClean="0"/>
              <a:t>Voditi računa o:</a:t>
            </a:r>
          </a:p>
          <a:p>
            <a:pPr marL="533400" indent="-533400" eaLnBrk="1" hangingPunct="1"/>
            <a:r>
              <a:rPr lang="sr-Latn-CS" b="1" smtClean="0"/>
              <a:t>opštosti</a:t>
            </a:r>
            <a:r>
              <a:rPr lang="sr-Latn-CS" smtClean="0"/>
              <a:t> pozitivnih uticaja </a:t>
            </a:r>
          </a:p>
          <a:p>
            <a:pPr marL="533400" indent="-533400" eaLnBrk="1" hangingPunct="1"/>
            <a:r>
              <a:rPr lang="sr-Latn-CS" b="1" smtClean="0"/>
              <a:t>uvremenjenosti </a:t>
            </a:r>
            <a:r>
              <a:rPr lang="sr-Latn-CS" smtClean="0"/>
              <a:t>pozitivnih uticaja</a:t>
            </a:r>
          </a:p>
          <a:p>
            <a:pPr marL="533400" indent="-533400" eaLnBrk="1" hangingPunct="1"/>
            <a:r>
              <a:rPr lang="sr-Latn-CS" b="1" smtClean="0"/>
              <a:t>multiplom</a:t>
            </a:r>
            <a:r>
              <a:rPr lang="sr-Latn-CS" smtClean="0"/>
              <a:t> uticaju protektivnih faktora </a:t>
            </a:r>
          </a:p>
          <a:p>
            <a:pPr marL="533400" indent="-533400" eaLnBrk="1" hangingPunct="1"/>
            <a:endParaRPr lang="sr-Latn-CS" b="1" i="1" smtClean="0"/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sr-Latn-CS" smtClean="0">
                <a:sym typeface="Wingdings" pitchFamily="2" charset="2"/>
              </a:rPr>
              <a:t>PROTEK</a:t>
            </a:r>
            <a:r>
              <a:rPr lang="en-US" smtClean="0">
                <a:sym typeface="Wingdings" pitchFamily="2" charset="2"/>
              </a:rPr>
              <a:t>T</a:t>
            </a:r>
            <a:r>
              <a:rPr lang="sr-Latn-CS" smtClean="0">
                <a:sym typeface="Wingdings" pitchFamily="2" charset="2"/>
              </a:rPr>
              <a:t>IVNI FAKTORI UKAZUJU NA </a:t>
            </a:r>
            <a:r>
              <a:rPr lang="sr-Latn-CS" b="1" smtClean="0">
                <a:sym typeface="Wingdings" pitchFamily="2" charset="2"/>
              </a:rPr>
              <a:t>ZNAČAJ FOKUSA NA SNAGE </a:t>
            </a:r>
            <a:r>
              <a:rPr lang="sr-Latn-CS" smtClean="0">
                <a:sym typeface="Wingdings" pitchFamily="2" charset="2"/>
              </a:rPr>
              <a:t>U PLANIRANJU I TRETMANU.</a:t>
            </a:r>
            <a:endParaRPr lang="sr-Latn-C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77859E-C4AD-4577-9660-02C104446367}" type="slidenum">
              <a:rPr lang="sr-Latn-CS" smtClean="0"/>
              <a:pPr>
                <a:defRPr/>
              </a:pPr>
              <a:t>14</a:t>
            </a:fld>
            <a:endParaRPr lang="sr-Latn-C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b="1" smtClean="0"/>
              <a:t>DELINKVENTNI ISHOD</a:t>
            </a:r>
            <a:r>
              <a:rPr lang="sr-Latn-CS" sz="3600" b="1" smtClean="0"/>
              <a:t> 1.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r-Latn-CS" smtClean="0"/>
              <a:t>Krivično delo je rezultanta dve dinamičke sile:</a:t>
            </a:r>
          </a:p>
          <a:p>
            <a:pPr eaLnBrk="1" hangingPunct="1"/>
            <a:r>
              <a:rPr lang="sr-Latn-CS" b="1" i="1" smtClean="0"/>
              <a:t>strukturalne </a:t>
            </a:r>
            <a:r>
              <a:rPr lang="sr-Latn-CS" smtClean="0"/>
              <a:t>- antisocijalne tendencije, </a:t>
            </a:r>
          </a:p>
          <a:p>
            <a:pPr eaLnBrk="1" hangingPunct="1"/>
            <a:r>
              <a:rPr lang="sr-Latn-CS" b="1" i="1" smtClean="0"/>
              <a:t>procesne</a:t>
            </a:r>
            <a:r>
              <a:rPr lang="sr-Latn-CS" smtClean="0"/>
              <a:t> – proces odlučivanja o izvršenju krivičnog dela u datoj situaciji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27C831-4424-4CB0-BC89-44F43DE3E682}" type="slidenum">
              <a:rPr lang="sr-Latn-CS" smtClean="0"/>
              <a:pPr>
                <a:defRPr/>
              </a:pPr>
              <a:t>15</a:t>
            </a:fld>
            <a:endParaRPr lang="sr-Latn-C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b="1" smtClean="0"/>
              <a:t>DELINKVENTNI ISHOD</a:t>
            </a:r>
            <a:r>
              <a:rPr lang="sr-Latn-CS" sz="3600" b="1" smtClean="0"/>
              <a:t> 2.</a:t>
            </a:r>
            <a:r>
              <a:rPr lang="sr-Latn-CS" sz="3600" smtClean="0"/>
              <a:t>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b="1" smtClean="0"/>
              <a:t>Antisocijalne tendencije</a:t>
            </a:r>
            <a:r>
              <a:rPr lang="sr-Latn-CS" sz="2800" smtClean="0"/>
              <a:t>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sr-Latn-CS" b="1" smtClean="0"/>
              <a:t>Farrington</a:t>
            </a:r>
            <a:r>
              <a:rPr lang="sr-Latn-CS" smtClean="0"/>
              <a:t>: </a:t>
            </a:r>
          </a:p>
          <a:p>
            <a:pPr lvl="1" eaLnBrk="1" hangingPunct="1"/>
            <a:r>
              <a:rPr lang="sr-Latn-CS" b="1" smtClean="0"/>
              <a:t>Navika</a:t>
            </a:r>
            <a:r>
              <a:rPr lang="sr-Latn-CS" smtClean="0"/>
              <a:t> da se koriste pre antisocijalni nego socijalni putevi za zadovoljenje ovih motiva </a:t>
            </a:r>
          </a:p>
          <a:p>
            <a:pPr lvl="1" eaLnBrk="1" hangingPunct="1"/>
            <a:r>
              <a:rPr lang="sr-Latn-CS" b="1" smtClean="0"/>
              <a:t>Inhibicije</a:t>
            </a:r>
            <a:r>
              <a:rPr lang="sr-Latn-CS" smtClean="0"/>
              <a:t> za činjenje krivičnih dela (njihov nedostatak)</a:t>
            </a:r>
          </a:p>
          <a:p>
            <a:pPr lvl="1" eaLnBrk="1" hangingPunct="1"/>
            <a:r>
              <a:rPr lang="sr-Latn-CS" b="1" smtClean="0"/>
              <a:t>Motivacij</a:t>
            </a:r>
            <a:r>
              <a:rPr lang="sr-Latn-CS" smtClean="0"/>
              <a:t>a koja pogoduje antisocijalnom ponašanju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AC518-57A6-4903-A734-4E0D8E465AD4}" type="slidenum">
              <a:rPr lang="sr-Latn-CS" smtClean="0"/>
              <a:pPr>
                <a:defRPr/>
              </a:pPr>
              <a:t>16</a:t>
            </a:fld>
            <a:endParaRPr lang="sr-Latn-C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b="1" smtClean="0"/>
              <a:t>DELINKVENTNI ISHOD</a:t>
            </a:r>
            <a:r>
              <a:rPr lang="sr-Latn-CS" sz="3600" b="1" smtClean="0"/>
              <a:t> 3.</a:t>
            </a:r>
            <a:r>
              <a:rPr lang="sr-Latn-CS" sz="3600" smtClean="0"/>
              <a:t>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b="1" smtClean="0"/>
              <a:t>Izvršenje krivičnog dela</a:t>
            </a:r>
            <a:r>
              <a:rPr lang="sr-Latn-CS" sz="2800" smtClean="0"/>
              <a:t>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pl-PL" sz="2800" smtClean="0"/>
              <a:t>Proces odlučivanja  </a:t>
            </a:r>
            <a:r>
              <a:rPr lang="pl-PL" sz="2800" smtClean="0">
                <a:sym typeface="Wingdings" pitchFamily="2" charset="2"/>
              </a:rPr>
              <a:t>-</a:t>
            </a:r>
            <a:r>
              <a:rPr lang="pl-PL" sz="2800" smtClean="0"/>
              <a:t> odnos: </a:t>
            </a:r>
          </a:p>
          <a:p>
            <a:pPr lvl="1" eaLnBrk="1" hangingPunct="1"/>
            <a:r>
              <a:rPr lang="pl-PL" sz="2800" smtClean="0"/>
              <a:t>dobitaka od kriminala</a:t>
            </a:r>
          </a:p>
          <a:p>
            <a:pPr lvl="1" eaLnBrk="1" hangingPunct="1"/>
            <a:r>
              <a:rPr lang="pl-PL" sz="2800" smtClean="0"/>
              <a:t>dobitaka od nekriminala</a:t>
            </a:r>
            <a:endParaRPr lang="sr-Latn-CS" sz="28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8577F-CD8F-4261-BD23-222EB264EB38}" type="slidenum">
              <a:rPr lang="sr-Latn-CS" smtClean="0"/>
              <a:pPr>
                <a:defRPr/>
              </a:pPr>
              <a:t>17</a:t>
            </a:fld>
            <a:endParaRPr lang="sr-Latn-C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/>
          </a:bodyPr>
          <a:lstStyle/>
          <a:p>
            <a:r>
              <a:rPr lang="sr-Latn-CS" sz="3200" b="1" dirty="0" smtClean="0"/>
              <a:t>Literatura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pPr lvl="0"/>
            <a:r>
              <a:rPr lang="sr-Cyrl-CS" sz="2400" dirty="0" smtClean="0"/>
              <a:t>Hrnčić, J. (2009) Prestupništvo mladih: rizici, tokovi i ishodi. Institut za kriminološka i sociološka istraživanja, Beograd</a:t>
            </a:r>
            <a:r>
              <a:rPr lang="sr-Latn-CS" sz="2400" dirty="0" smtClean="0"/>
              <a:t>, str. </a:t>
            </a:r>
            <a:r>
              <a:rPr lang="en-US" sz="2400" dirty="0" smtClean="0"/>
              <a:t>103</a:t>
            </a:r>
            <a:r>
              <a:rPr lang="sr-Latn-RS" sz="2400" dirty="0" smtClean="0"/>
              <a:t>-</a:t>
            </a:r>
            <a:r>
              <a:rPr lang="en-US" sz="2400" dirty="0" smtClean="0"/>
              <a:t>133</a:t>
            </a:r>
            <a:r>
              <a:rPr lang="sr-Latn-CS" sz="2400" dirty="0" smtClean="0"/>
              <a:t>. </a:t>
            </a:r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BAE2-C428-4C44-9A59-C5DAE5202C0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b="1" smtClean="0"/>
              <a:t>STRESORI</a:t>
            </a:r>
            <a:r>
              <a:rPr lang="sr-Latn-CS" sz="3600" b="1" smtClean="0"/>
              <a:t> 1.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7850" indent="-57785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b="1" smtClean="0"/>
              <a:t>Stresori kao uzrok antisocijalnog ponašanja</a:t>
            </a:r>
          </a:p>
          <a:p>
            <a:pPr marL="993775" lvl="1" indent="-536575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smtClean="0"/>
              <a:t>a) gubici</a:t>
            </a:r>
          </a:p>
          <a:p>
            <a:pPr marL="993775" lvl="1" indent="-536575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smtClean="0"/>
              <a:t>b) prisustvo neprijatnih stimulusa</a:t>
            </a:r>
          </a:p>
          <a:p>
            <a:pPr marL="993775" lvl="1" indent="-536575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smtClean="0"/>
              <a:t>c) nemogućnost postizanja pozitivnih ciljeva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20708-C671-47F6-ACF5-457356A0FBCC}" type="slidenum">
              <a:rPr lang="sr-Latn-CS" smtClean="0"/>
              <a:pPr>
                <a:defRPr/>
              </a:pPr>
              <a:t>2</a:t>
            </a:fld>
            <a:endParaRPr lang="sr-Latn-C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b="1" smtClean="0"/>
              <a:t>STRESORI</a:t>
            </a:r>
            <a:r>
              <a:rPr lang="sr-Latn-CS" sz="3600" b="1" smtClean="0"/>
              <a:t> 2.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7850" indent="-57785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 smtClean="0"/>
              <a:t>Stresori kao posledica antisocijalnog ponašanja</a:t>
            </a:r>
          </a:p>
          <a:p>
            <a:pPr marL="577850" indent="-57785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 smtClean="0"/>
              <a:t>a) Krivično-pravni postupak </a:t>
            </a:r>
          </a:p>
          <a:p>
            <a:pPr marL="993775" lvl="1" indent="-536575" eaLnBrk="1" hangingPunct="1">
              <a:lnSpc>
                <a:spcPct val="90000"/>
              </a:lnSpc>
            </a:pPr>
            <a:r>
              <a:rPr lang="sr-Latn-CS" smtClean="0"/>
              <a:t>Izloženost fizičkom maltretiranju tokom postupka</a:t>
            </a:r>
          </a:p>
          <a:p>
            <a:pPr marL="993775" lvl="1" indent="-536575" eaLnBrk="1" hangingPunct="1">
              <a:lnSpc>
                <a:spcPct val="90000"/>
              </a:lnSpc>
            </a:pPr>
            <a:r>
              <a:rPr lang="sr-Latn-CS" smtClean="0"/>
              <a:t>Izloženost ponižavajućem i degradirajućem iskustvu tokom postupka  </a:t>
            </a:r>
          </a:p>
          <a:p>
            <a:pPr marL="993775" lvl="1" indent="-536575" eaLnBrk="1" hangingPunct="1">
              <a:lnSpc>
                <a:spcPct val="90000"/>
              </a:lnSpc>
            </a:pPr>
            <a:r>
              <a:rPr lang="sr-Latn-CS" smtClean="0"/>
              <a:t>Boravak u pritvoru</a:t>
            </a:r>
          </a:p>
          <a:p>
            <a:pPr marL="577850" indent="-57785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 smtClean="0"/>
              <a:t>b) Antisocijalni stil života</a:t>
            </a:r>
          </a:p>
          <a:p>
            <a:pPr marL="993775" lvl="1" indent="-536575" eaLnBrk="1" hangingPunct="1">
              <a:lnSpc>
                <a:spcPct val="90000"/>
              </a:lnSpc>
            </a:pPr>
            <a:r>
              <a:rPr lang="sr-Latn-CS" smtClean="0"/>
              <a:t>Izloženost nasilju i pretnji nasiljem</a:t>
            </a:r>
          </a:p>
          <a:p>
            <a:pPr marL="993775" lvl="1" indent="-536575" eaLnBrk="1" hangingPunct="1">
              <a:lnSpc>
                <a:spcPct val="90000"/>
              </a:lnSpc>
            </a:pPr>
            <a:r>
              <a:rPr lang="sr-Latn-CS" smtClean="0"/>
              <a:t>Sopstvena antisocijalna dela (posebno nasilna)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8A1814-5F6C-4B1A-BFB2-96F6E84DE5B9}" type="slidenum">
              <a:rPr lang="sr-Latn-CS" smtClean="0"/>
              <a:pPr>
                <a:defRPr/>
              </a:pPr>
              <a:t>3</a:t>
            </a:fld>
            <a:endParaRPr lang="sr-Latn-C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b="1" smtClean="0"/>
              <a:t>VRŠNJAČKA GRUPA</a:t>
            </a:r>
            <a:r>
              <a:rPr lang="sr-Latn-CS" sz="3600" b="1" smtClean="0"/>
              <a:t> 1.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r-Latn-CS" b="1" smtClean="0"/>
              <a:t>Uticaj druženja sa antisocijalnim vršnjacima:</a:t>
            </a:r>
          </a:p>
          <a:p>
            <a:pPr eaLnBrk="1" hangingPunct="1"/>
            <a:r>
              <a:rPr lang="sr-Latn-CS" smtClean="0"/>
              <a:t>promoviše devijantne norme i vrednosti;</a:t>
            </a:r>
          </a:p>
          <a:p>
            <a:pPr eaLnBrk="1" hangingPunct="1"/>
            <a:r>
              <a:rPr lang="sr-Latn-CS" smtClean="0"/>
              <a:t>uči razne “veštine” antisocijalnog ponašanja;</a:t>
            </a:r>
          </a:p>
          <a:p>
            <a:pPr eaLnBrk="1" hangingPunct="1"/>
            <a:r>
              <a:rPr lang="sr-Latn-CS" smtClean="0"/>
              <a:t>vrši implicitni pritisak da se učestvuje u delinkventnim aktivnostima grupe; </a:t>
            </a:r>
          </a:p>
          <a:p>
            <a:pPr eaLnBrk="1" hangingPunct="1"/>
            <a:r>
              <a:rPr lang="sr-Latn-CS" smtClean="0"/>
              <a:t>povećanje povoljnih prilika za krivično delo;</a:t>
            </a:r>
          </a:p>
          <a:p>
            <a:pPr eaLnBrk="1" hangingPunct="1"/>
            <a:r>
              <a:rPr lang="sr-Latn-CS" smtClean="0"/>
              <a:t>mesta distribucije psihoaktivnih supstanci;</a:t>
            </a:r>
          </a:p>
          <a:p>
            <a:pPr eaLnBrk="1" hangingPunct="1"/>
            <a:r>
              <a:rPr lang="sr-Latn-CS" smtClean="0"/>
              <a:t>povećava nivo stresora.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AE7CCC-F64F-455D-ABCD-CC1C899DA4C0}" type="slidenum">
              <a:rPr lang="sr-Latn-CS" smtClean="0"/>
              <a:pPr>
                <a:defRPr/>
              </a:pPr>
              <a:t>4</a:t>
            </a:fld>
            <a:endParaRPr lang="sr-Latn-C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428625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b="1" smtClean="0"/>
              <a:t>VRŠNJAČKA GRUPA</a:t>
            </a:r>
            <a:r>
              <a:rPr lang="sr-Latn-CS" sz="3600" b="1" smtClean="0"/>
              <a:t> 2.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r-Latn-CS" b="1" smtClean="0"/>
              <a:t>1. Perzistentno antisocijalno ponašanje</a:t>
            </a:r>
          </a:p>
          <a:p>
            <a:pPr lvl="1" eaLnBrk="1" hangingPunct="1"/>
            <a:r>
              <a:rPr lang="sr-Latn-CS" smtClean="0"/>
              <a:t>Prvi znaci AP prethode druženju sa delinkventima</a:t>
            </a:r>
          </a:p>
          <a:p>
            <a:pPr eaLnBrk="1" hangingPunct="1">
              <a:buFont typeface="Wingdings" pitchFamily="2" charset="2"/>
              <a:buNone/>
            </a:pPr>
            <a:r>
              <a:rPr lang="sr-Latn-CS" b="1" smtClean="0"/>
              <a:t>2. Adolescencijom limitirano AP</a:t>
            </a:r>
          </a:p>
          <a:p>
            <a:pPr lvl="1" eaLnBrk="1" hangingPunct="1"/>
            <a:r>
              <a:rPr lang="sr-Latn-CS" smtClean="0"/>
              <a:t>Pre ulaska u delinkventnu “bandu” nisu pokazivali izrazitije antisocijalne znakove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3BD6DA-3F83-48D3-9966-2FA3B3169C5D}" type="slidenum">
              <a:rPr lang="sr-Latn-CS" smtClean="0"/>
              <a:pPr>
                <a:defRPr/>
              </a:pPr>
              <a:t>5</a:t>
            </a:fld>
            <a:endParaRPr lang="sr-Latn-C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428625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b="1" smtClean="0"/>
              <a:t>UTICAJ </a:t>
            </a:r>
            <a:r>
              <a:rPr lang="sr-Latn-CS" sz="3600" b="1" smtClean="0"/>
              <a:t>Š</a:t>
            </a:r>
            <a:r>
              <a:rPr lang="en-US" sz="3600" b="1" smtClean="0"/>
              <a:t>KOLE</a:t>
            </a:r>
            <a:endParaRPr lang="sr-Latn-CS" sz="3600" b="1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928813"/>
            <a:ext cx="8229600" cy="43894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r-Latn-CS" smtClean="0"/>
              <a:t>Diskusija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4896AB-8E14-4066-B949-3EF6B268C4AC}" type="slidenum">
              <a:rPr lang="sr-Latn-CS" smtClean="0"/>
              <a:pPr>
                <a:defRPr/>
              </a:pPr>
              <a:t>6</a:t>
            </a:fld>
            <a:endParaRPr lang="sr-Latn-C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 </a:t>
            </a:r>
            <a:r>
              <a:rPr lang="en-US" sz="3600" b="1" smtClean="0"/>
              <a:t>ŠIRI DRUŠTVENI UTICAJI</a:t>
            </a:r>
            <a:r>
              <a:rPr lang="sr-Latn-CS" sz="3600" b="1" smtClean="0"/>
              <a:t> 1.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785938"/>
            <a:ext cx="7772400" cy="4708525"/>
          </a:xfrm>
        </p:spPr>
        <p:txBody>
          <a:bodyPr/>
          <a:lstStyle/>
          <a:p>
            <a:pPr marL="357188" indent="-357188" algn="just" eaLnBrk="1" hangingPunct="1">
              <a:lnSpc>
                <a:spcPct val="80000"/>
              </a:lnSpc>
              <a:buFont typeface="Wingdings" pitchFamily="2" charset="2"/>
              <a:buAutoNum type="arabicPeriod"/>
              <a:tabLst>
                <a:tab pos="620713" algn="l"/>
              </a:tabLst>
            </a:pPr>
            <a:r>
              <a:rPr lang="sr-Latn-CS" sz="2400" b="1" smtClean="0"/>
              <a:t>Stanje anomije društva</a:t>
            </a:r>
            <a:r>
              <a:rPr lang="sr-Latn-CS" sz="2400" smtClean="0"/>
              <a:t> </a:t>
            </a:r>
          </a:p>
          <a:p>
            <a:pPr marL="822325" lvl="1" eaLnBrk="1" hangingPunct="1">
              <a:lnSpc>
                <a:spcPct val="80000"/>
              </a:lnSpc>
              <a:tabLst>
                <a:tab pos="620713" algn="l"/>
              </a:tabLst>
            </a:pPr>
            <a:r>
              <a:rPr lang="sr-Latn-CS" smtClean="0"/>
              <a:t>dominacija ekonomskih ciljeva nad neekonomskim sferama života</a:t>
            </a:r>
          </a:p>
          <a:p>
            <a:pPr marL="822325" lvl="1" algn="just" eaLnBrk="1" hangingPunct="1">
              <a:lnSpc>
                <a:spcPct val="80000"/>
              </a:lnSpc>
              <a:tabLst>
                <a:tab pos="620713" algn="l"/>
              </a:tabLst>
            </a:pPr>
            <a:r>
              <a:rPr lang="sr-Latn-CS" smtClean="0"/>
              <a:t>cilj opravdava sredstvo  </a:t>
            </a:r>
          </a:p>
          <a:p>
            <a:pPr marL="357188" indent="-357188" algn="just" eaLnBrk="1" hangingPunct="1">
              <a:lnSpc>
                <a:spcPct val="80000"/>
              </a:lnSpc>
              <a:buFont typeface="Wingdings" pitchFamily="2" charset="2"/>
              <a:buAutoNum type="arabicPeriod"/>
              <a:tabLst>
                <a:tab pos="620713" algn="l"/>
              </a:tabLst>
            </a:pPr>
            <a:r>
              <a:rPr lang="sr-Latn-CS" sz="2400" b="1" smtClean="0"/>
              <a:t>Mas-mediji: </a:t>
            </a:r>
          </a:p>
          <a:p>
            <a:pPr marL="822325" lvl="1" algn="just" eaLnBrk="1" hangingPunct="1">
              <a:lnSpc>
                <a:spcPct val="80000"/>
              </a:lnSpc>
              <a:buFont typeface="Wingdings" pitchFamily="2" charset="2"/>
              <a:buAutoNum type="arabicPeriod"/>
              <a:tabLst>
                <a:tab pos="620713" algn="l"/>
              </a:tabLst>
            </a:pPr>
            <a:r>
              <a:rPr lang="sr-Latn-CS" smtClean="0"/>
              <a:t>promocija AP </a:t>
            </a:r>
          </a:p>
          <a:p>
            <a:pPr marL="357188" indent="-357188" algn="just" eaLnBrk="1" hangingPunct="1">
              <a:lnSpc>
                <a:spcPct val="80000"/>
              </a:lnSpc>
              <a:buFont typeface="Wingdings" pitchFamily="2" charset="2"/>
              <a:buAutoNum type="arabicPeriod"/>
              <a:tabLst>
                <a:tab pos="620713" algn="l"/>
              </a:tabLst>
            </a:pPr>
            <a:r>
              <a:rPr lang="sr-Latn-CS" sz="2400" b="1" smtClean="0"/>
              <a:t>Efikasnost krivično-pravnog sistema: </a:t>
            </a:r>
            <a:endParaRPr lang="sr-Latn-CS" sz="2400" smtClean="0"/>
          </a:p>
          <a:p>
            <a:pPr marL="822325" lvl="1" algn="just" eaLnBrk="1" hangingPunct="1">
              <a:lnSpc>
                <a:spcPct val="80000"/>
              </a:lnSpc>
              <a:buFont typeface="Wingdings" pitchFamily="2" charset="2"/>
              <a:buAutoNum type="arabicPeriod"/>
              <a:tabLst>
                <a:tab pos="620713" algn="l"/>
              </a:tabLst>
            </a:pPr>
            <a:r>
              <a:rPr lang="sr-Latn-CS" smtClean="0"/>
              <a:t>sigurnost kažnjavanja </a:t>
            </a:r>
          </a:p>
          <a:p>
            <a:pPr marL="822325" lvl="1" algn="just" eaLnBrk="1" hangingPunct="1">
              <a:lnSpc>
                <a:spcPct val="80000"/>
              </a:lnSpc>
              <a:buFont typeface="Wingdings" pitchFamily="2" charset="2"/>
              <a:buAutoNum type="arabicPeriod"/>
              <a:tabLst>
                <a:tab pos="620713" algn="l"/>
              </a:tabLst>
            </a:pPr>
            <a:r>
              <a:rPr lang="sr-Latn-CS" smtClean="0"/>
              <a:t>brzina kažnjavanja </a:t>
            </a:r>
          </a:p>
          <a:p>
            <a:pPr marL="822325" lvl="1" algn="just" eaLnBrk="1" hangingPunct="1">
              <a:lnSpc>
                <a:spcPct val="80000"/>
              </a:lnSpc>
              <a:buFont typeface="Wingdings" pitchFamily="2" charset="2"/>
              <a:buAutoNum type="arabicPeriod"/>
              <a:tabLst>
                <a:tab pos="620713" algn="l"/>
              </a:tabLst>
            </a:pPr>
            <a:r>
              <a:rPr lang="sr-Latn-CS" smtClean="0"/>
              <a:t>težina kažnjavanja </a:t>
            </a:r>
          </a:p>
          <a:p>
            <a:pPr marL="357188" indent="-357188" algn="just" eaLnBrk="1" hangingPunct="1">
              <a:lnSpc>
                <a:spcPct val="80000"/>
              </a:lnSpc>
              <a:buFont typeface="Wingdings" pitchFamily="2" charset="2"/>
              <a:buAutoNum type="arabicPeriod"/>
              <a:tabLst>
                <a:tab pos="620713" algn="l"/>
              </a:tabLst>
            </a:pPr>
            <a:r>
              <a:rPr lang="sr-Latn-CS" sz="2400" b="1" smtClean="0"/>
              <a:t>Etiketiranje</a:t>
            </a:r>
            <a:r>
              <a:rPr lang="sr-Latn-CS" sz="240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FA260-41C0-478E-B130-109A83660777}" type="slidenum">
              <a:rPr lang="sr-Latn-CS" smtClean="0"/>
              <a:pPr>
                <a:defRPr/>
              </a:pPr>
              <a:t>7</a:t>
            </a:fld>
            <a:endParaRPr lang="sr-Latn-C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357188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 </a:t>
            </a:r>
            <a:r>
              <a:rPr lang="en-US" sz="3600" b="1" smtClean="0"/>
              <a:t>ŠIRI DRUŠTVENI UTICAJI</a:t>
            </a:r>
            <a:r>
              <a:rPr lang="sr-Latn-CS" sz="3600" b="1" smtClean="0"/>
              <a:t> 2.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1643063"/>
            <a:ext cx="7772400" cy="4637087"/>
          </a:xfrm>
        </p:spPr>
        <p:txBody>
          <a:bodyPr/>
          <a:lstStyle/>
          <a:p>
            <a:pPr marL="357188" indent="-357188" algn="just" eaLnBrk="1" hangingPunct="1">
              <a:lnSpc>
                <a:spcPct val="80000"/>
              </a:lnSpc>
              <a:buFont typeface="Wingdings" pitchFamily="2" charset="2"/>
              <a:buNone/>
              <a:tabLst>
                <a:tab pos="620713" algn="l"/>
              </a:tabLst>
            </a:pPr>
            <a:r>
              <a:rPr lang="sr-Latn-CS" sz="1800" b="1" smtClean="0"/>
              <a:t>5. </a:t>
            </a:r>
            <a:r>
              <a:rPr lang="sr-Latn-CS" sz="2400" b="1" smtClean="0"/>
              <a:t>Socijalna dezintegracija i veliki procenat kriminala</a:t>
            </a:r>
            <a:r>
              <a:rPr lang="sr-Latn-CS" sz="2400" smtClean="0"/>
              <a:t> </a:t>
            </a:r>
            <a:r>
              <a:rPr lang="sr-Latn-CS" sz="2400" b="1" smtClean="0"/>
              <a:t>u okruženju</a:t>
            </a:r>
          </a:p>
          <a:p>
            <a:pPr marL="822325" lvl="1" algn="just" eaLnBrk="1" hangingPunct="1">
              <a:lnSpc>
                <a:spcPct val="80000"/>
              </a:lnSpc>
              <a:tabLst>
                <a:tab pos="620713" algn="l"/>
              </a:tabLst>
            </a:pPr>
            <a:r>
              <a:rPr lang="sr-Latn-CS" smtClean="0"/>
              <a:t>nedostatak soc. kohezije/neformalne kontrole,</a:t>
            </a:r>
          </a:p>
          <a:p>
            <a:pPr marL="822325" lvl="1" algn="just" eaLnBrk="1" hangingPunct="1">
              <a:lnSpc>
                <a:spcPct val="80000"/>
              </a:lnSpc>
              <a:tabLst>
                <a:tab pos="620713" algn="l"/>
              </a:tabLst>
            </a:pPr>
            <a:r>
              <a:rPr lang="sr-Latn-CS" smtClean="0"/>
              <a:t>hronična nezaposlenost, </a:t>
            </a:r>
          </a:p>
          <a:p>
            <a:pPr marL="822325" lvl="1" algn="just" eaLnBrk="1" hangingPunct="1">
              <a:lnSpc>
                <a:spcPct val="80000"/>
              </a:lnSpc>
              <a:tabLst>
                <a:tab pos="620713" algn="l"/>
              </a:tabLst>
            </a:pPr>
            <a:r>
              <a:rPr lang="sr-Latn-CS" smtClean="0"/>
              <a:t>kolektivno osećanje niske samo-efikasnosti </a:t>
            </a:r>
          </a:p>
          <a:p>
            <a:pPr marL="822325" lvl="1" algn="just" eaLnBrk="1" hangingPunct="1">
              <a:lnSpc>
                <a:spcPct val="80000"/>
              </a:lnSpc>
              <a:tabLst>
                <a:tab pos="620713" algn="l"/>
              </a:tabLst>
            </a:pPr>
            <a:r>
              <a:rPr lang="sr-Latn-CS" smtClean="0"/>
              <a:t>primeri uspešnih kriminalaca </a:t>
            </a:r>
          </a:p>
          <a:p>
            <a:pPr marL="822325" lvl="1" algn="just" eaLnBrk="1" hangingPunct="1">
              <a:lnSpc>
                <a:spcPct val="80000"/>
              </a:lnSpc>
              <a:tabLst>
                <a:tab pos="620713" algn="l"/>
              </a:tabLst>
            </a:pPr>
            <a:r>
              <a:rPr lang="sr-Latn-CS" smtClean="0"/>
              <a:t>prilike za učenje kriminala</a:t>
            </a:r>
          </a:p>
          <a:p>
            <a:pPr marL="357188" indent="-357188" algn="just" eaLnBrk="1" hangingPunct="1">
              <a:lnSpc>
                <a:spcPct val="80000"/>
              </a:lnSpc>
              <a:buFont typeface="Wingdings" pitchFamily="2" charset="2"/>
              <a:buNone/>
              <a:tabLst>
                <a:tab pos="620713" algn="l"/>
              </a:tabLst>
            </a:pPr>
            <a:r>
              <a:rPr lang="sr-Latn-CS" sz="2400" b="1" smtClean="0"/>
              <a:t>7. Mogućnosti za izvršenje krivičnog dela</a:t>
            </a:r>
            <a:r>
              <a:rPr lang="sr-Latn-CS" sz="2400" smtClean="0"/>
              <a:t> </a:t>
            </a:r>
          </a:p>
          <a:p>
            <a:pPr marL="822325" lvl="1" algn="just" eaLnBrk="1" hangingPunct="1">
              <a:lnSpc>
                <a:spcPct val="80000"/>
              </a:lnSpc>
              <a:tabLst>
                <a:tab pos="620713" algn="l"/>
              </a:tabLst>
            </a:pPr>
            <a:r>
              <a:rPr lang="sr-Latn-CS" smtClean="0"/>
              <a:t>pristupačnost ciljeva </a:t>
            </a:r>
          </a:p>
          <a:p>
            <a:pPr marL="822325" lvl="1" algn="just" eaLnBrk="1" hangingPunct="1">
              <a:lnSpc>
                <a:spcPct val="80000"/>
              </a:lnSpc>
              <a:tabLst>
                <a:tab pos="620713" algn="l"/>
              </a:tabLst>
            </a:pPr>
            <a:r>
              <a:rPr lang="sr-Latn-CS" smtClean="0"/>
              <a:t>pristupačn oružja</a:t>
            </a:r>
          </a:p>
          <a:p>
            <a:pPr marL="822325" lvl="1" algn="just" eaLnBrk="1" hangingPunct="1">
              <a:lnSpc>
                <a:spcPct val="80000"/>
              </a:lnSpc>
              <a:tabLst>
                <a:tab pos="620713" algn="l"/>
              </a:tabLst>
            </a:pPr>
            <a:r>
              <a:rPr lang="sr-Latn-CS" smtClean="0"/>
              <a:t>odsustvo čuvara</a:t>
            </a:r>
          </a:p>
          <a:p>
            <a:pPr marL="357188" indent="-357188" algn="just" eaLnBrk="1" hangingPunct="1">
              <a:lnSpc>
                <a:spcPct val="80000"/>
              </a:lnSpc>
              <a:buFont typeface="Wingdings" pitchFamily="2" charset="2"/>
              <a:buNone/>
              <a:tabLst>
                <a:tab pos="620713" algn="l"/>
              </a:tabLst>
            </a:pPr>
            <a:r>
              <a:rPr lang="sr-Latn-CS" sz="2400" b="1" smtClean="0"/>
              <a:t>8. Pris</a:t>
            </a:r>
            <a:r>
              <a:rPr lang="en-US" sz="2400" b="1" smtClean="0"/>
              <a:t>t</a:t>
            </a:r>
            <a:r>
              <a:rPr lang="sr-Latn-CS" sz="2400" b="1" smtClean="0"/>
              <a:t>utpačnost psihoaktivnih supstanci</a:t>
            </a:r>
            <a:r>
              <a:rPr lang="sr-Latn-CS" sz="240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807814-2E00-4459-AD38-818FAD72A363}" type="slidenum">
              <a:rPr lang="sr-Latn-CS" smtClean="0"/>
              <a:pPr>
                <a:defRPr/>
              </a:pPr>
              <a:t>8</a:t>
            </a:fld>
            <a:endParaRPr lang="sr-Latn-C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b="1" smtClean="0"/>
              <a:t>PROTEKTIVNI FAKTORI</a:t>
            </a:r>
            <a:r>
              <a:rPr lang="en-US" sz="3600" smtClean="0"/>
              <a:t> </a:t>
            </a:r>
            <a:endParaRPr lang="sr-Latn-CS" sz="36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Wingdings" pitchFamily="2" charset="2"/>
              <a:buNone/>
            </a:pPr>
            <a:r>
              <a:rPr lang="sr-Latn-CS" b="1" smtClean="0"/>
              <a:t>Protektivni faktori (faktori zaštite)</a:t>
            </a:r>
            <a:r>
              <a:rPr lang="en-US" b="1" smtClean="0"/>
              <a:t>:</a:t>
            </a:r>
          </a:p>
          <a:p>
            <a:pPr marL="533400" indent="-533400" eaLnBrk="1" hangingPunct="1">
              <a:buFont typeface="Wingdings" pitchFamily="2" charset="2"/>
              <a:buChar char="ð"/>
            </a:pPr>
            <a:r>
              <a:rPr lang="sr-Latn-CS" b="1" smtClean="0"/>
              <a:t>uticaji koji </a:t>
            </a:r>
            <a:endParaRPr lang="en-US" b="1" smtClean="0"/>
          </a:p>
          <a:p>
            <a:pPr marL="533400" indent="-533400" eaLnBrk="1" hangingPunct="1">
              <a:buFont typeface="Wingdings 2" pitchFamily="18" charset="2"/>
              <a:buNone/>
            </a:pPr>
            <a:r>
              <a:rPr lang="en-US" b="1" smtClean="0"/>
              <a:t>	</a:t>
            </a:r>
            <a:r>
              <a:rPr lang="sr-Latn-CS" b="1" smtClean="0"/>
              <a:t>modifikuju, poboljšavaju ili prekrajaju </a:t>
            </a:r>
            <a:endParaRPr lang="en-US" b="1" smtClean="0"/>
          </a:p>
          <a:p>
            <a:pPr marL="533400" indent="-533400" eaLnBrk="1" hangingPunct="1">
              <a:buFont typeface="Wingdings 2" pitchFamily="18" charset="2"/>
              <a:buNone/>
            </a:pPr>
            <a:r>
              <a:rPr lang="en-US" b="1" smtClean="0"/>
              <a:t>	</a:t>
            </a:r>
            <a:r>
              <a:rPr lang="sr-Latn-CS" b="1" smtClean="0"/>
              <a:t>odgovor osobe na neki sredinski rizik koji </a:t>
            </a:r>
            <a:endParaRPr lang="en-US" b="1" smtClean="0"/>
          </a:p>
          <a:p>
            <a:pPr marL="533400" indent="-533400" eaLnBrk="1" hangingPunct="1">
              <a:buFont typeface="Wingdings 2" pitchFamily="18" charset="2"/>
              <a:buNone/>
            </a:pPr>
            <a:r>
              <a:rPr lang="en-US" b="1" smtClean="0"/>
              <a:t>	</a:t>
            </a:r>
            <a:r>
              <a:rPr lang="sr-Latn-CS" b="1" smtClean="0"/>
              <a:t>povećava verovatnoću neadaptivnog odgovora</a:t>
            </a:r>
            <a:r>
              <a:rPr lang="sr-Latn-CS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E34E6B-15EB-4D91-8575-6AF00B2F84B7}" type="slidenum">
              <a:rPr lang="sr-Latn-CS" smtClean="0"/>
              <a:pPr>
                <a:defRPr/>
              </a:pPr>
              <a:t>9</a:t>
            </a:fld>
            <a:endParaRPr lang="sr-Latn-C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863</TotalTime>
  <Words>620</Words>
  <Application>Microsoft Office PowerPoint</Application>
  <PresentationFormat>On-screen Show (4:3)</PresentationFormat>
  <Paragraphs>141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         </vt:lpstr>
      <vt:lpstr>STRESORI 1.</vt:lpstr>
      <vt:lpstr>STRESORI 2.</vt:lpstr>
      <vt:lpstr>VRŠNJAČKA GRUPA 1.</vt:lpstr>
      <vt:lpstr>VRŠNJAČKA GRUPA 2.</vt:lpstr>
      <vt:lpstr>UTICAJ ŠKOLE</vt:lpstr>
      <vt:lpstr> ŠIRI DRUŠTVENI UTICAJI 1.</vt:lpstr>
      <vt:lpstr> ŠIRI DRUŠTVENI UTICAJI 2.</vt:lpstr>
      <vt:lpstr>PROTEKTIVNI FAKTORI </vt:lpstr>
      <vt:lpstr>Faktori zaštite u porodici</vt:lpstr>
      <vt:lpstr>Faktori zaštite u školovanju/1</vt:lpstr>
      <vt:lpstr>Faktori zaštite u školovanju/2</vt:lpstr>
      <vt:lpstr>Ostali faktori zaštite</vt:lpstr>
      <vt:lpstr>Važno o faktorima zaštite </vt:lpstr>
      <vt:lpstr>DELINKVENTNI ISHOD 1. </vt:lpstr>
      <vt:lpstr>DELINKVENTNI ISHOD 2. </vt:lpstr>
      <vt:lpstr>DELINKVENTNI ISHOD 3. </vt:lpstr>
      <vt:lpstr>Literatura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FORENZIČKA PSIHOLOGIJA</dc:title>
  <dc:creator>user</dc:creator>
  <cp:lastModifiedBy>Jasna</cp:lastModifiedBy>
  <cp:revision>38</cp:revision>
  <dcterms:created xsi:type="dcterms:W3CDTF">2009-03-11T17:03:11Z</dcterms:created>
  <dcterms:modified xsi:type="dcterms:W3CDTF">2020-03-24T14:37:18Z</dcterms:modified>
</cp:coreProperties>
</file>