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305" r:id="rId3"/>
    <p:sldId id="320" r:id="rId4"/>
    <p:sldId id="308" r:id="rId5"/>
    <p:sldId id="323" r:id="rId6"/>
    <p:sldId id="324" r:id="rId7"/>
    <p:sldId id="325" r:id="rId8"/>
    <p:sldId id="326" r:id="rId9"/>
    <p:sldId id="327" r:id="rId10"/>
    <p:sldId id="329" r:id="rId11"/>
    <p:sldId id="310" r:id="rId12"/>
    <p:sldId id="315" r:id="rId13"/>
    <p:sldId id="330" r:id="rId14"/>
    <p:sldId id="277" r:id="rId15"/>
    <p:sldId id="318" r:id="rId16"/>
    <p:sldId id="298" r:id="rId17"/>
    <p:sldId id="278" r:id="rId18"/>
    <p:sldId id="282" r:id="rId19"/>
    <p:sldId id="303" r:id="rId20"/>
    <p:sldId id="331" r:id="rId21"/>
    <p:sldId id="297" r:id="rId22"/>
    <p:sldId id="284" r:id="rId23"/>
    <p:sldId id="286" r:id="rId24"/>
    <p:sldId id="287" r:id="rId25"/>
    <p:sldId id="280" r:id="rId26"/>
    <p:sldId id="288" r:id="rId27"/>
    <p:sldId id="295" r:id="rId28"/>
    <p:sldId id="332" r:id="rId29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630" autoAdjust="0"/>
  </p:normalViewPr>
  <p:slideViewPr>
    <p:cSldViewPr>
      <p:cViewPr varScale="1">
        <p:scale>
          <a:sx n="49" d="100"/>
          <a:sy n="49" d="100"/>
        </p:scale>
        <p:origin x="-96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14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81CC0CC-7806-4EC8-B1E6-97FCE40FA06D}" type="datetimeFigureOut">
              <a:rPr lang="en-US"/>
              <a:pPr>
                <a:defRPr/>
              </a:pPr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D74A81E-6074-4D39-B199-D06DF1BA7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D9474D1-0572-4EA0-912E-AA4B8EA3BF4F}" type="datetimeFigureOut">
              <a:rPr lang="en-US"/>
              <a:pPr>
                <a:defRPr/>
              </a:pPr>
              <a:t>3/24/2020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C52BC9F-FC72-43D7-9D90-3863BCB31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6A1A7-B478-4217-A704-20E86FED130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EC2C5-2554-4246-8633-43A51EE7BBD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27F64-BB7F-4C29-9477-8C604C0A3F5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7AD2E-91AB-45E3-A394-7E8B9CC111B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82369-B1CC-4D94-85BF-6D025513D1D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AC6E5-D0E7-4106-926D-59036906E69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8FBEF-D96A-452B-B317-940F5701E3B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F5117-8E47-495D-8D00-C329478C231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6E363-1059-45AC-A0CA-027016027B7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31FEE-7A82-4902-907B-85511C18AB5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DFC89-6AE4-4744-8753-7545F785DF98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D6284F9-53A9-4ED9-A898-42FD93658D1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87" r:id="rId2"/>
    <p:sldLayoutId id="2147483896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7" r:id="rId9"/>
    <p:sldLayoutId id="2147483893" r:id="rId10"/>
    <p:sldLayoutId id="2147483894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sr-Latn-C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20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  <a:t/>
            </a:r>
            <a:br>
              <a:rPr lang="en-US" sz="3600" dirty="0" smtClean="0">
                <a:solidFill>
                  <a:schemeClr val="tx2">
                    <a:satMod val="130000"/>
                  </a:schemeClr>
                </a:solidFill>
                <a:latin typeface="Arial" charset="0"/>
              </a:rPr>
            </a:br>
            <a:endParaRPr lang="sr-Latn-CS" sz="3600" dirty="0" smtClean="0">
              <a:solidFill>
                <a:schemeClr val="tx2">
                  <a:satMod val="130000"/>
                </a:schemeClr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313" y="714375"/>
            <a:ext cx="6753225" cy="5500688"/>
          </a:xfrm>
        </p:spPr>
        <p:txBody>
          <a:bodyPr/>
          <a:lstStyle/>
          <a:p>
            <a:pPr marR="0" algn="l"/>
            <a:r>
              <a:rPr lang="en-US" sz="2400" dirty="0" smtClean="0">
                <a:latin typeface="Arial" pitchFamily="34" charset="0"/>
                <a:cs typeface="Arial" pitchFamily="34" charset="0"/>
              </a:rPr>
              <a:t>SOCIJ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AL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NI RAD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DECOM I MLADIMA </a:t>
            </a:r>
            <a:endParaRPr lang="sr-Latn-CS" sz="2400" dirty="0" smtClean="0">
              <a:latin typeface="Arial" pitchFamily="34" charset="0"/>
              <a:cs typeface="Arial" pitchFamily="34" charset="0"/>
            </a:endParaRPr>
          </a:p>
          <a:p>
            <a:pPr marR="0" algn="l"/>
            <a:r>
              <a:rPr lang="sr-Latn-CS" sz="2400" dirty="0" smtClean="0">
                <a:latin typeface="Arial" pitchFamily="34" charset="0"/>
                <a:cs typeface="Arial" pitchFamily="34" charset="0"/>
              </a:rPr>
              <a:t>SA PROBLEMIMA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U 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PONAŠANJ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 I U SUKOBU SA ZAKONOM </a:t>
            </a:r>
          </a:p>
          <a:p>
            <a:pPr marR="0" algn="l"/>
            <a:r>
              <a:rPr lang="sr-Latn-CS" sz="2400" dirty="0" smtClean="0">
                <a:latin typeface="Arial" pitchFamily="34" charset="0"/>
                <a:cs typeface="Arial" pitchFamily="34" charset="0"/>
              </a:rPr>
              <a:t>Jasna Hrnčić</a:t>
            </a:r>
          </a:p>
          <a:p>
            <a:pPr marR="0"/>
            <a:endParaRPr lang="sr-Latn-RS" smtClean="0"/>
          </a:p>
          <a:p>
            <a:pPr marR="0"/>
            <a:endParaRPr lang="sr-Latn-CS" dirty="0" smtClean="0"/>
          </a:p>
          <a:p>
            <a:pPr marR="0" algn="l"/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UVOD</a:t>
            </a:r>
          </a:p>
          <a:p>
            <a:pPr marR="0" algn="l">
              <a:buFont typeface="Wingdings" pitchFamily="2" charset="2"/>
              <a:buChar char="q"/>
            </a:pP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Pravne mere i usluge socijalne zaštite</a:t>
            </a:r>
          </a:p>
          <a:p>
            <a:pPr marR="0" algn="l">
              <a:buFont typeface="Wingdings" pitchFamily="2" charset="2"/>
              <a:buChar char="q"/>
            </a:pP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Osnovni pojmovi</a:t>
            </a:r>
          </a:p>
          <a:p>
            <a:pPr marR="0" algn="l">
              <a:buFont typeface="Wingdings" pitchFamily="2" charset="2"/>
              <a:buChar char="q"/>
            </a:pP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Kognitivno </a:t>
            </a:r>
            <a:r>
              <a:rPr lang="sr-Latn-CS" sz="2800" b="1" dirty="0" err="1" smtClean="0">
                <a:latin typeface="Arial" pitchFamily="34" charset="0"/>
                <a:cs typeface="Arial" pitchFamily="34" charset="0"/>
              </a:rPr>
              <a:t>bihejvioralni</a:t>
            </a: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 pristupi </a:t>
            </a:r>
          </a:p>
          <a:p>
            <a:pPr marR="0" algn="l">
              <a:buFont typeface="Wingdings" pitchFamily="2" charset="2"/>
              <a:buChar char="q"/>
            </a:pPr>
            <a:r>
              <a:rPr lang="sr-Latn-CS" sz="2800" b="1" dirty="0" smtClean="0">
                <a:latin typeface="Arial" pitchFamily="34" charset="0"/>
                <a:cs typeface="Arial" pitchFamily="34" charset="0"/>
              </a:rPr>
              <a:t>Sistemski pristupi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D4ABE-9B32-4F2B-BEAD-0577F9884207}" type="slidenum">
              <a:rPr lang="sr-Latn-CS"/>
              <a:pPr>
                <a:defRPr/>
              </a:pPr>
              <a:t>1</a:t>
            </a:fld>
            <a:endParaRPr lang="sr-Latn-C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74638"/>
            <a:ext cx="7934325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KAZNA MALOLETNIČKOG  ZATVORA</a:t>
            </a:r>
            <a:endParaRPr lang="sr-Latn-CS" sz="36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600200"/>
            <a:ext cx="7686675" cy="4852988"/>
          </a:xfrm>
        </p:spPr>
        <p:txBody>
          <a:bodyPr/>
          <a:lstStyle/>
          <a:p>
            <a:pPr marL="304800" indent="-304800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Svrha maloletni</a:t>
            </a:r>
            <a:r>
              <a:rPr lang="sr-Cyrl-CS" sz="2400" smtClean="0"/>
              <a:t>č</a:t>
            </a:r>
            <a:r>
              <a:rPr lang="ru-RU" sz="2400" smtClean="0"/>
              <a:t>kog zatvora je</a:t>
            </a:r>
            <a:r>
              <a:rPr lang="sr-Latn-CS" sz="2400" smtClean="0"/>
              <a:t>,</a:t>
            </a:r>
            <a:r>
              <a:rPr lang="sr-Cyrl-CS" sz="2400" smtClean="0"/>
              <a:t> </a:t>
            </a:r>
            <a:r>
              <a:rPr lang="ru-RU" sz="2400" smtClean="0"/>
              <a:t>pored svrhe </a:t>
            </a:r>
            <a:r>
              <a:rPr lang="sr-Latn-CS" sz="2400" smtClean="0"/>
              <a:t>vaspitnih mera</a:t>
            </a:r>
            <a:r>
              <a:rPr lang="sr-Cyrl-CS" sz="2400" smtClean="0"/>
              <a:t>, </a:t>
            </a:r>
            <a:r>
              <a:rPr lang="ru-RU" sz="2400" smtClean="0"/>
              <a:t>i vr</a:t>
            </a:r>
            <a:r>
              <a:rPr lang="sr-Cyrl-CS" sz="2400" smtClean="0"/>
              <a:t>š</a:t>
            </a:r>
            <a:r>
              <a:rPr lang="ru-RU" sz="2400" smtClean="0"/>
              <a:t>enje poja</a:t>
            </a:r>
            <a:r>
              <a:rPr lang="sr-Cyrl-CS" sz="2400" smtClean="0"/>
              <a:t>č</a:t>
            </a:r>
            <a:r>
              <a:rPr lang="ru-RU" sz="2400" smtClean="0"/>
              <a:t>anog uticaja na maloletnog u</a:t>
            </a:r>
            <a:r>
              <a:rPr lang="sr-Cyrl-CS" sz="2400" smtClean="0"/>
              <a:t>č</a:t>
            </a:r>
            <a:r>
              <a:rPr lang="ru-RU" sz="2400" smtClean="0"/>
              <a:t>inioca da ubudu</a:t>
            </a:r>
            <a:r>
              <a:rPr lang="sr-Cyrl-CS" sz="2400" smtClean="0"/>
              <a:t>ć</a:t>
            </a:r>
            <a:r>
              <a:rPr lang="ru-RU" sz="2400" smtClean="0"/>
              <a:t>e ne vr</a:t>
            </a:r>
            <a:r>
              <a:rPr lang="sr-Cyrl-CS" sz="2400" smtClean="0"/>
              <a:t>š</a:t>
            </a:r>
            <a:r>
              <a:rPr lang="ru-RU" sz="2400" smtClean="0"/>
              <a:t>i krivi</a:t>
            </a:r>
            <a:r>
              <a:rPr lang="sr-Cyrl-CS" sz="2400" smtClean="0"/>
              <a:t>č</a:t>
            </a:r>
            <a:r>
              <a:rPr lang="ru-RU" sz="2400" smtClean="0"/>
              <a:t>na dela</a:t>
            </a:r>
            <a:r>
              <a:rPr lang="sr-Cyrl-CS" sz="2400" smtClean="0"/>
              <a:t>, </a:t>
            </a:r>
            <a:r>
              <a:rPr lang="ru-RU" sz="2400" smtClean="0"/>
              <a:t>kao i na druge maloletnike da ne vr</a:t>
            </a:r>
            <a:r>
              <a:rPr lang="sr-Cyrl-CS" sz="2400" smtClean="0"/>
              <a:t>š</a:t>
            </a:r>
            <a:r>
              <a:rPr lang="ru-RU" sz="2400" smtClean="0"/>
              <a:t>e krivi</a:t>
            </a:r>
            <a:r>
              <a:rPr lang="sr-Cyrl-CS" sz="2400" smtClean="0"/>
              <a:t>č</a:t>
            </a:r>
            <a:r>
              <a:rPr lang="ru-RU" sz="2400" smtClean="0"/>
              <a:t>na dela</a:t>
            </a:r>
            <a:r>
              <a:rPr lang="sr-Latn-CS" sz="2400" smtClean="0"/>
              <a:t> </a:t>
            </a:r>
            <a:r>
              <a:rPr lang="sl-SI" sz="2400" smtClean="0"/>
              <a:t>(ZMUKDKZML, čl. 10, st. 2.): </a:t>
            </a:r>
          </a:p>
          <a:p>
            <a:pPr marL="304800" indent="-304800">
              <a:lnSpc>
                <a:spcPct val="90000"/>
              </a:lnSpc>
              <a:buFont typeface="Wingdings" pitchFamily="2" charset="2"/>
              <a:buNone/>
            </a:pPr>
            <a:endParaRPr lang="sr-Latn-CS" sz="2400" b="1" smtClean="0"/>
          </a:p>
          <a:p>
            <a:pPr marL="304800" indent="-304800">
              <a:lnSpc>
                <a:spcPct val="90000"/>
              </a:lnSpc>
              <a:buFont typeface="Wingdings" pitchFamily="2" charset="2"/>
              <a:buNone/>
            </a:pPr>
            <a:r>
              <a:rPr lang="pl-PL" sz="2400" b="1" smtClean="0"/>
              <a:t>Kazna maloletničkog zatvora</a:t>
            </a:r>
            <a:r>
              <a:rPr lang="sr-Latn-CS" sz="2400" b="1" smtClean="0"/>
              <a:t> </a:t>
            </a:r>
            <a:r>
              <a:rPr lang="sr-Latn-CS" sz="2400" smtClean="0"/>
              <a:t>:</a:t>
            </a:r>
          </a:p>
          <a:p>
            <a:pPr marL="304800" indent="-304800">
              <a:lnSpc>
                <a:spcPct val="90000"/>
              </a:lnSpc>
            </a:pPr>
            <a:r>
              <a:rPr lang="sr-Latn-CS" sz="2400" smtClean="0"/>
              <a:t>stariji maloletnici - kada je delo izvršeno između 16 i 18 godina života </a:t>
            </a:r>
          </a:p>
          <a:p>
            <a:pPr marL="304800" indent="-304800">
              <a:lnSpc>
                <a:spcPct val="90000"/>
              </a:lnSpc>
            </a:pPr>
            <a:r>
              <a:rPr lang="sl-SI" sz="2400" smtClean="0"/>
              <a:t>ako zbog visokog stepena </a:t>
            </a:r>
            <a:r>
              <a:rPr lang="ru-RU" sz="2400" smtClean="0"/>
              <a:t>krivice</a:t>
            </a:r>
            <a:r>
              <a:rPr lang="sl-SI" sz="2400" smtClean="0"/>
              <a:t>, prirode i težine krivičnog dela ne bi bilo opravdano izreći vaspitnu meru</a:t>
            </a:r>
            <a:r>
              <a:rPr lang="sr-Latn-CS" sz="2400" smtClean="0"/>
              <a:t>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E0B045-2A94-4BF7-9D37-18EC96941CB1}" type="slidenum">
              <a:rPr lang="sr-Latn-CS"/>
              <a:pPr>
                <a:defRPr/>
              </a:pPr>
              <a:t>10</a:t>
            </a:fld>
            <a:endParaRPr lang="sr-Latn-C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74638"/>
            <a:ext cx="793432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SRODNI POJMOVI </a:t>
            </a:r>
            <a:r>
              <a:rPr lang="sr-Latn-CS" sz="36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447800"/>
            <a:ext cx="7934325" cy="4800600"/>
          </a:xfrm>
        </p:spPr>
        <p:txBody>
          <a:bodyPr>
            <a:normAutofit fontScale="92500"/>
          </a:bodyPr>
          <a:lstStyle/>
          <a:p>
            <a:pPr marL="304800" indent="-304800" fontAlgn="auto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b="1" smtClean="0"/>
              <a:t>Agresivno ponašanje - </a:t>
            </a:r>
            <a:r>
              <a:rPr lang="sr-Latn-CS" sz="2400" smtClean="0"/>
              <a:t>zastrašujuće ili povređujuće ponašanje, koje po pravilu nema za cilj destrukciju protivnika, već drugi cilj koji se postiže takvim ponašanjem</a:t>
            </a:r>
          </a:p>
          <a:p>
            <a:pPr marL="304800" indent="-304800" fontAlgn="auto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b="1" smtClean="0"/>
              <a:t>Nasilje</a:t>
            </a:r>
            <a:r>
              <a:rPr lang="sr-Latn-CS" sz="2400" smtClean="0"/>
              <a:t> - patološka agresija - učinjena povreda prevazilazi okvire prihvatljivog, ponašanje nepotrebno i preterano agresivno i/ili abnormalno destruktivno</a:t>
            </a:r>
          </a:p>
          <a:p>
            <a:pPr marL="304800" indent="-304800" fontAlgn="auto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b="1" smtClean="0"/>
              <a:t>Poremećaji ponašanja -</a:t>
            </a:r>
            <a:r>
              <a:rPr lang="sr-Latn-CS" sz="2400" smtClean="0"/>
              <a:t> dijagnostička kategorij</a:t>
            </a:r>
            <a:r>
              <a:rPr lang="en-US" sz="2400" smtClean="0"/>
              <a:t>a</a:t>
            </a:r>
            <a:r>
              <a:rPr lang="sr-Latn-CS" sz="2400" smtClean="0"/>
              <a:t> mentalnih poremećaja, definisana u DSM i ICD klasifikaciji. </a:t>
            </a:r>
          </a:p>
          <a:p>
            <a:pPr marL="304800" indent="-304800" fontAlgn="auto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b="1" smtClean="0"/>
              <a:t>Deca i maloletnici u sukobu za zakonom - </a:t>
            </a:r>
            <a:r>
              <a:rPr lang="sr-Latn-CS" sz="2400" smtClean="0"/>
              <a:t>deca i maloletnici koja su u kontaktu sa krivičnopravnim sistemom zbog sumnje, optužbe ili osude da su počinila krivično delo </a:t>
            </a:r>
          </a:p>
          <a:p>
            <a:pPr marL="304800" indent="-304800" fontAlgn="auto"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b="1" smtClean="0"/>
              <a:t>Asocijalno ponašanje - </a:t>
            </a:r>
            <a:r>
              <a:rPr lang="sr-Latn-CS" sz="2400" smtClean="0"/>
              <a:t>„nedruževno,  nedruštveno</a:t>
            </a:r>
            <a:r>
              <a:rPr lang="en-US" sz="2400" smtClean="0"/>
              <a:t> pona</a:t>
            </a:r>
            <a:r>
              <a:rPr lang="sr-Latn-CS" sz="2400" smtClean="0"/>
              <a:t>šanje” </a:t>
            </a:r>
          </a:p>
          <a:p>
            <a:pPr marL="304800" indent="-3048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3FA7B7-BDE6-4D89-BA65-9C1066EAB3BD}" type="slidenum">
              <a:rPr lang="sr-Latn-CS"/>
              <a:pPr>
                <a:defRPr/>
              </a:pPr>
              <a:t>11</a:t>
            </a:fld>
            <a:endParaRPr lang="sr-Latn-C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74638"/>
            <a:ext cx="793432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</a:rPr>
              <a:t>Antisocijalno ponašanje</a:t>
            </a:r>
            <a:endParaRPr lang="sr-Latn-CS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447800"/>
            <a:ext cx="7934325" cy="4800600"/>
          </a:xfrm>
        </p:spPr>
        <p:txBody>
          <a:bodyPr/>
          <a:lstStyle/>
          <a:p>
            <a:r>
              <a:rPr lang="en-US" sz="2400" smtClean="0"/>
              <a:t>ponašanj</a:t>
            </a:r>
            <a:r>
              <a:rPr lang="sr-Latn-CS" sz="2400" smtClean="0"/>
              <a:t>e</a:t>
            </a:r>
            <a:r>
              <a:rPr lang="en-US" sz="2400" smtClean="0"/>
              <a:t> protiv društva/društvenih normi </a:t>
            </a:r>
            <a:endParaRPr lang="sr-Latn-CS" sz="2400" smtClean="0"/>
          </a:p>
          <a:p>
            <a:r>
              <a:rPr lang="en-US" sz="2400" smtClean="0"/>
              <a:t>namern</a:t>
            </a:r>
            <a:r>
              <a:rPr lang="sr-Latn-CS" sz="2400" smtClean="0"/>
              <a:t>a</a:t>
            </a:r>
            <a:r>
              <a:rPr lang="en-US" sz="2400" smtClean="0"/>
              <a:t> povred</a:t>
            </a:r>
            <a:r>
              <a:rPr lang="sr-Latn-CS" sz="2400" smtClean="0"/>
              <a:t>a</a:t>
            </a:r>
            <a:r>
              <a:rPr lang="en-US" sz="2400" smtClean="0"/>
              <a:t> prava drugog čoveka</a:t>
            </a:r>
            <a:endParaRPr lang="sr-Latn-CS" sz="2400" smtClean="0"/>
          </a:p>
          <a:p>
            <a:pPr>
              <a:buFont typeface="Wingdings" pitchFamily="2" charset="2"/>
              <a:buNone/>
            </a:pPr>
            <a:r>
              <a:rPr lang="sr-Latn-CS" sz="2400" b="1" smtClean="0"/>
              <a:t>P</a:t>
            </a:r>
            <a:r>
              <a:rPr lang="en-US" sz="2400" b="1" smtClean="0"/>
              <a:t>rednost u odno</a:t>
            </a:r>
            <a:r>
              <a:rPr lang="sr-Latn-CS" sz="2400" b="1" smtClean="0"/>
              <a:t>s</a:t>
            </a:r>
            <a:r>
              <a:rPr lang="en-US" sz="2400" b="1" smtClean="0"/>
              <a:t>u “delinvencij</a:t>
            </a:r>
            <a:r>
              <a:rPr lang="sr-Latn-CS" sz="2400" b="1" smtClean="0"/>
              <a:t>u</a:t>
            </a:r>
            <a:r>
              <a:rPr lang="en-US" sz="2400" b="1" smtClean="0"/>
              <a:t>”</a:t>
            </a:r>
            <a:r>
              <a:rPr lang="sr-Latn-CS" sz="2400" b="1" smtClean="0"/>
              <a:t>,</a:t>
            </a:r>
            <a:r>
              <a:rPr lang="en-US" sz="2400" b="1" smtClean="0"/>
              <a:t> “prestupnik”</a:t>
            </a:r>
            <a:r>
              <a:rPr lang="sr-Latn-CS" sz="2400" b="1" smtClean="0"/>
              <a:t>:</a:t>
            </a:r>
            <a:r>
              <a:rPr lang="en-US" sz="2400" smtClean="0"/>
              <a:t> </a:t>
            </a:r>
            <a:endParaRPr lang="en-US" b="1" smtClean="0"/>
          </a:p>
          <a:p>
            <a:r>
              <a:rPr lang="en-US" sz="2400" smtClean="0"/>
              <a:t>zaobilazi problem različitog definisanja krivičnog dela u različitim kulturama</a:t>
            </a:r>
            <a:r>
              <a:rPr lang="sr-Latn-CS" sz="2400" smtClean="0"/>
              <a:t> </a:t>
            </a:r>
          </a:p>
          <a:p>
            <a:r>
              <a:rPr lang="en-US" sz="2400" smtClean="0"/>
              <a:t>zaobilazi problem dokazivanja krivice na sudu</a:t>
            </a:r>
            <a:r>
              <a:rPr lang="sr-Latn-CS" sz="2400" smtClean="0"/>
              <a:t> </a:t>
            </a:r>
          </a:p>
          <a:p>
            <a:r>
              <a:rPr lang="en-US" sz="2400" smtClean="0"/>
              <a:t>antisocijalno samo ponašanje, a ne i cela osoba</a:t>
            </a:r>
            <a:r>
              <a:rPr lang="sr-Latn-CS" sz="2400" smtClean="0"/>
              <a:t> </a:t>
            </a:r>
          </a:p>
          <a:p>
            <a:r>
              <a:rPr lang="en-US" sz="2400" smtClean="0"/>
              <a:t>blaže forme </a:t>
            </a:r>
            <a:r>
              <a:rPr lang="sr-Latn-CS" sz="2400" smtClean="0"/>
              <a:t>AP</a:t>
            </a:r>
            <a:r>
              <a:rPr lang="en-US" sz="2400" smtClean="0"/>
              <a:t> nisu krivična dela</a:t>
            </a:r>
            <a:r>
              <a:rPr lang="sr-Latn-CS" sz="2400" smtClean="0"/>
              <a:t>, a u </a:t>
            </a:r>
            <a:r>
              <a:rPr lang="en-US" sz="2400" smtClean="0"/>
              <a:t>detinjstvu </a:t>
            </a:r>
            <a:r>
              <a:rPr lang="sr-Latn-CS" sz="2400" smtClean="0"/>
              <a:t>su </a:t>
            </a:r>
            <a:r>
              <a:rPr lang="en-US" sz="2400" smtClean="0"/>
              <a:t>prekursori težih oblika</a:t>
            </a:r>
            <a:r>
              <a:rPr lang="sr-Latn-CS" sz="2400" smtClean="0"/>
              <a:t> 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44988-DC17-4AA7-BA93-77516BFE64AE}" type="slidenum">
              <a:rPr lang="sr-Latn-CS"/>
              <a:pPr>
                <a:defRPr/>
              </a:pPr>
              <a:t>12</a:t>
            </a:fld>
            <a:endParaRPr lang="sr-Latn-C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357438"/>
            <a:ext cx="7712075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TEORIJE </a:t>
            </a:r>
            <a:b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ANTISOCIJALNOG PONAŠANJA</a:t>
            </a:r>
            <a:endParaRPr lang="en-US" sz="36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FCC273-FE6A-4A3A-AFB0-2C1672F3FF86}" type="slidenum">
              <a:rPr lang="sr-Latn-CS"/>
              <a:pPr>
                <a:defRPr/>
              </a:pPr>
              <a:t>13</a:t>
            </a:fld>
            <a:endParaRPr lang="sr-Latn-C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36295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Teorija ograničene racionalnosti</a:t>
            </a: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/</a:t>
            </a: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izbora/1</a:t>
            </a:r>
            <a:endParaRPr lang="sr-Latn-CS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628775"/>
            <a:ext cx="8197850" cy="4525963"/>
          </a:xfrm>
        </p:spPr>
        <p:txBody>
          <a:bodyPr/>
          <a:lstStyle/>
          <a:p>
            <a:pPr marL="381000" indent="-381000">
              <a:buFont typeface="Wingdings" pitchFamily="2" charset="2"/>
              <a:buNone/>
            </a:pPr>
            <a:r>
              <a:rPr lang="pl-PL" b="1" smtClean="0"/>
              <a:t>Pretpostavka: </a:t>
            </a:r>
          </a:p>
          <a:p>
            <a:pPr marL="381000" indent="-381000"/>
            <a:r>
              <a:rPr lang="sr-Latn-CS" smtClean="0"/>
              <a:t>krivično delo, tj. antisocijalni akt, rezultat procesa racionalnog odlučivanja </a:t>
            </a:r>
          </a:p>
          <a:p>
            <a:pPr marL="381000" indent="-381000"/>
            <a:r>
              <a:rPr lang="sr-Latn-CS" smtClean="0"/>
              <a:t>odlučivanje se zasniva na: </a:t>
            </a:r>
          </a:p>
          <a:p>
            <a:pPr marL="800100" lvl="1" indent="-342900"/>
            <a:r>
              <a:rPr lang="sr-Latn-CS" smtClean="0"/>
              <a:t>odnosu dobitaka i gubitaka od krivičnog dela</a:t>
            </a:r>
          </a:p>
          <a:p>
            <a:pPr marL="800100" lvl="1" indent="-342900"/>
            <a:r>
              <a:rPr lang="sr-Latn-CS" smtClean="0"/>
              <a:t>odnosu dobitaka i gubitaka od uzdržavanja od antisocijalnog akta </a:t>
            </a:r>
            <a:endParaRPr lang="pl-PL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1B9D39-920C-49A8-8883-6C33656209D5}" type="slidenum">
              <a:rPr lang="sr-Latn-CS"/>
              <a:pPr>
                <a:defRPr/>
              </a:pPr>
              <a:t>14</a:t>
            </a:fld>
            <a:endParaRPr lang="sr-Latn-C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36295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Teorija ograničene racionalnosti</a:t>
            </a: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/</a:t>
            </a: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izbora/2</a:t>
            </a:r>
            <a:endParaRPr lang="sr-Latn-CS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571625"/>
            <a:ext cx="8362950" cy="4929188"/>
          </a:xfrm>
        </p:spPr>
        <p:txBody>
          <a:bodyPr>
            <a:noAutofit/>
          </a:bodyPr>
          <a:lstStyle/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Latn-CS" sz="2200" b="1" dirty="0" smtClean="0">
                <a:solidFill>
                  <a:schemeClr val="tx2">
                    <a:satMod val="130000"/>
                  </a:schemeClr>
                </a:solidFill>
              </a:rPr>
              <a:t>Računica uključuje: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200" b="1" dirty="0" smtClean="0"/>
              <a:t>prilike</a:t>
            </a:r>
            <a:r>
              <a:rPr lang="pl-PL" sz="2200" dirty="0" smtClean="0"/>
              <a:t> za vršenje krivičnog dela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200" dirty="0" smtClean="0"/>
              <a:t>konkretne </a:t>
            </a:r>
            <a:r>
              <a:rPr lang="pl-PL" sz="2200" b="1" dirty="0" smtClean="0"/>
              <a:t>dobiti </a:t>
            </a:r>
            <a:r>
              <a:rPr lang="pl-PL" sz="2200" dirty="0" smtClean="0"/>
              <a:t>(materijalne i socijalne) od krivičnog dela,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200" dirty="0" smtClean="0"/>
              <a:t>brzinu, sigurnost i težinu </a:t>
            </a:r>
            <a:r>
              <a:rPr lang="pl-PL" sz="2200" b="1" dirty="0" smtClean="0"/>
              <a:t>sankcija</a:t>
            </a:r>
            <a:r>
              <a:rPr lang="pl-PL" sz="2200" dirty="0" smtClean="0"/>
              <a:t> krivičnih dela;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200" dirty="0" smtClean="0"/>
              <a:t>socijalni i materijalni </a:t>
            </a:r>
            <a:r>
              <a:rPr lang="pl-PL" sz="2200" b="1" dirty="0" smtClean="0"/>
              <a:t>gubici</a:t>
            </a:r>
            <a:r>
              <a:rPr lang="pl-PL" sz="2200" dirty="0" smtClean="0"/>
              <a:t> (osudjivanje porodice, gubitak prijatelja, posla itd.)</a:t>
            </a:r>
            <a:endParaRPr lang="sr-Latn-CS" sz="2200" dirty="0" smtClean="0"/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200" b="1" dirty="0" smtClean="0"/>
              <a:t>dispozicone</a:t>
            </a:r>
            <a:r>
              <a:rPr lang="pl-PL" sz="2200" dirty="0" smtClean="0"/>
              <a:t> karakteristike</a:t>
            </a:r>
            <a:r>
              <a:rPr lang="sr-Latn-CS" sz="2200" dirty="0" smtClean="0"/>
              <a:t> (</a:t>
            </a:r>
            <a:r>
              <a:rPr lang="pl-PL" sz="2200" dirty="0" smtClean="0"/>
              <a:t>vremenska dimenzija)</a:t>
            </a:r>
          </a:p>
          <a:p>
            <a:pPr marL="365760" indent="-283464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200" dirty="0" smtClean="0"/>
              <a:t>ukupne količina </a:t>
            </a:r>
            <a:r>
              <a:rPr lang="sr-Latn-CS" sz="2200" b="1" dirty="0" smtClean="0"/>
              <a:t>nagrada</a:t>
            </a:r>
            <a:r>
              <a:rPr lang="sr-Latn-CS" sz="2200" dirty="0" smtClean="0"/>
              <a:t> koje dobija u životu </a:t>
            </a:r>
          </a:p>
          <a:p>
            <a:pPr marL="365760" indent="-283464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200" dirty="0" smtClean="0"/>
              <a:t>ciklus </a:t>
            </a:r>
            <a:r>
              <a:rPr lang="sr-Latn-CS" sz="2200" b="1" dirty="0" smtClean="0"/>
              <a:t>potkrepljenja</a:t>
            </a:r>
            <a:r>
              <a:rPr lang="sr-Latn-CS" sz="2200" dirty="0" smtClean="0"/>
              <a:t> kada se jednom udje u svet kriminala </a:t>
            </a:r>
          </a:p>
          <a:p>
            <a:pPr marL="365760" indent="-283464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Latn-CS" sz="2200" b="1" dirty="0" smtClean="0"/>
              <a:t>Osnovno pitanje: </a:t>
            </a:r>
          </a:p>
          <a:p>
            <a:pPr marL="365760" indent="-283464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200" dirty="0" smtClean="0"/>
              <a:t>kakva će biti eventualna </a:t>
            </a:r>
            <a:r>
              <a:rPr lang="sr-Latn-CS" sz="2200" b="1" dirty="0" smtClean="0"/>
              <a:t>promena pozicije osobe u neposrednom socijalnom okruženju</a:t>
            </a:r>
            <a:r>
              <a:rPr lang="sr-Latn-CS" sz="2200" dirty="0" smtClean="0"/>
              <a:t>, koja će biti posledica krivičnog dela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r-Latn-C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E6B16-C529-4EDD-9BF9-C74C252954C0}" type="slidenum">
              <a:rPr lang="sr-Latn-CS"/>
              <a:pPr>
                <a:defRPr/>
              </a:pPr>
              <a:t>15</a:t>
            </a:fld>
            <a:endParaRPr lang="sr-Latn-C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74638"/>
            <a:ext cx="8434387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Socijalno informaciono procesiranje/1</a:t>
            </a:r>
            <a:endParaRPr lang="sr-Latn-CS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628775"/>
            <a:ext cx="8269288" cy="4525963"/>
          </a:xfrm>
        </p:spPr>
        <p:txBody>
          <a:bodyPr>
            <a:normAutofit fontScale="92500" lnSpcReduction="20000"/>
          </a:bodyPr>
          <a:lstStyle/>
          <a:p>
            <a:pPr marL="381000" indent="-381000" fontAlgn="auto"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pl-PL" b="1" dirty="0" smtClean="0"/>
              <a:t>Pretpostavke:</a:t>
            </a:r>
            <a:endParaRPr lang="pl-PL" b="1" u="sng" dirty="0" smtClean="0"/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dirty="0" smtClean="0"/>
              <a:t>socijalno ponašanje je funkcija </a:t>
            </a:r>
            <a:r>
              <a:rPr lang="pl-PL" b="1" dirty="0" smtClean="0"/>
              <a:t>sekvencijalnih koraka </a:t>
            </a:r>
            <a:r>
              <a:rPr lang="pl-PL" dirty="0" smtClean="0"/>
              <a:t>u informacionom procesiranju</a:t>
            </a:r>
            <a:r>
              <a:rPr lang="sr-Latn-CS" dirty="0" smtClean="0"/>
              <a:t> </a:t>
            </a:r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dirty="0" smtClean="0"/>
              <a:t>karakteritike procesiranja su velikim delom posledica </a:t>
            </a:r>
            <a:r>
              <a:rPr lang="pl-PL" b="1" dirty="0" smtClean="0"/>
              <a:t>socijalnog učenja</a:t>
            </a:r>
            <a:r>
              <a:rPr lang="sr-Latn-CS" b="1" dirty="0" smtClean="0"/>
              <a:t> </a:t>
            </a:r>
          </a:p>
          <a:p>
            <a:pPr marL="381000" indent="-381000" fontAlgn="auto"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b="1" dirty="0" smtClean="0"/>
              <a:t>Sekvencijalni koraci</a:t>
            </a:r>
            <a:r>
              <a:rPr lang="pl-PL" dirty="0" smtClean="0"/>
              <a:t> u procesiranju su:</a:t>
            </a:r>
            <a:endParaRPr lang="en-US" dirty="0" smtClean="0"/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dešifriranje</a:t>
            </a:r>
            <a:r>
              <a:rPr lang="en-US" dirty="0" smtClean="0"/>
              <a:t> socijalnih znakova,</a:t>
            </a:r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interpretacija</a:t>
            </a:r>
            <a:r>
              <a:rPr lang="en-US" dirty="0" smtClean="0"/>
              <a:t> socijalnih znakova,</a:t>
            </a:r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pojašnjavanje </a:t>
            </a:r>
            <a:r>
              <a:rPr lang="en-US" b="1" dirty="0" smtClean="0"/>
              <a:t>ciljeva</a:t>
            </a:r>
            <a:r>
              <a:rPr lang="en-US" dirty="0" smtClean="0"/>
              <a:t>,</a:t>
            </a:r>
            <a:endParaRPr lang="pl-PL" dirty="0" smtClean="0"/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dirty="0" smtClean="0"/>
              <a:t>traženje jednog ili više mogućih socijalnih </a:t>
            </a:r>
            <a:r>
              <a:rPr lang="sr-Latn-CS" b="1" dirty="0" smtClean="0"/>
              <a:t>odgovora</a:t>
            </a:r>
            <a:r>
              <a:rPr lang="pl-PL" dirty="0" smtClean="0"/>
              <a:t>,</a:t>
            </a:r>
            <a:endParaRPr lang="en-US" dirty="0" smtClean="0"/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b="1" dirty="0" smtClean="0"/>
              <a:t>odluka</a:t>
            </a:r>
            <a:r>
              <a:rPr lang="en-US" dirty="0" smtClean="0"/>
              <a:t> o odgovoru,</a:t>
            </a:r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bihejvioralno </a:t>
            </a:r>
            <a:r>
              <a:rPr lang="en-US" b="1" dirty="0" smtClean="0"/>
              <a:t>odigravanje</a:t>
            </a:r>
            <a:r>
              <a:rPr lang="en-US" dirty="0" smtClean="0"/>
              <a:t>.</a:t>
            </a:r>
            <a:endParaRPr lang="pl-PL" dirty="0" smtClean="0"/>
          </a:p>
          <a:p>
            <a:pPr marL="381000" indent="-3810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B0D8-09F6-4241-92BE-0359D09A3491}" type="slidenum">
              <a:rPr lang="sr-Latn-CS"/>
              <a:pPr>
                <a:defRPr/>
              </a:pPr>
              <a:t>16</a:t>
            </a:fld>
            <a:endParaRPr lang="sr-Latn-C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74638"/>
            <a:ext cx="8220075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Socijalno informaciono procesiranje/2</a:t>
            </a:r>
            <a:endParaRPr lang="sr-Latn-CS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628775"/>
            <a:ext cx="8126413" cy="4729163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sr-Latn-CS" sz="2200" b="1" smtClean="0"/>
              <a:t>AGRESIVNA/ANTISOCIJALNA DECA</a:t>
            </a:r>
            <a:r>
              <a:rPr lang="sr-Latn-CS" sz="2200" smtClean="0"/>
              <a:t> imaju teškoće:</a:t>
            </a:r>
          </a:p>
          <a:p>
            <a:pPr marL="381000" indent="-381000">
              <a:lnSpc>
                <a:spcPct val="80000"/>
              </a:lnSpc>
            </a:pPr>
            <a:r>
              <a:rPr lang="sr-Latn-CS" sz="2200" b="1" smtClean="0"/>
              <a:t>dešifriranje socijalnih znakova</a:t>
            </a:r>
            <a:r>
              <a:rPr lang="sr-Latn-CS" sz="2200" smtClean="0"/>
              <a:t>: uočavaju </a:t>
            </a:r>
            <a:r>
              <a:rPr lang="sr-Latn-CS" sz="2200" b="1" smtClean="0"/>
              <a:t>manje</a:t>
            </a:r>
            <a:r>
              <a:rPr lang="sr-Latn-CS" sz="2200" smtClean="0"/>
              <a:t> relevantnih socijalnih znakova; pre </a:t>
            </a:r>
            <a:r>
              <a:rPr lang="sr-Latn-CS" sz="2200" b="1" smtClean="0"/>
              <a:t>neprijateljske</a:t>
            </a:r>
            <a:r>
              <a:rPr lang="sr-Latn-CS" sz="2200" smtClean="0"/>
              <a:t> nego benigne</a:t>
            </a:r>
          </a:p>
          <a:p>
            <a:pPr marL="381000" indent="-381000">
              <a:lnSpc>
                <a:spcPct val="80000"/>
              </a:lnSpc>
            </a:pPr>
            <a:r>
              <a:rPr lang="sr-Latn-CS" sz="2200" b="1" smtClean="0"/>
              <a:t>interpretacija socijalnih znakova</a:t>
            </a:r>
            <a:r>
              <a:rPr lang="sr-Latn-CS" sz="2200" smtClean="0"/>
              <a:t>: predrasuda o </a:t>
            </a:r>
            <a:r>
              <a:rPr lang="sr-Latn-CS" sz="2200" b="1" smtClean="0"/>
              <a:t>neprijateljskim</a:t>
            </a:r>
            <a:r>
              <a:rPr lang="sr-Latn-CS" sz="2200" smtClean="0"/>
              <a:t> namerama, odbrambena </a:t>
            </a:r>
            <a:r>
              <a:rPr lang="sr-Latn-CS" sz="2200" b="1" smtClean="0"/>
              <a:t>minimalizacija emocija</a:t>
            </a:r>
            <a:r>
              <a:rPr lang="sr-Latn-CS" sz="2200" smtClean="0"/>
              <a:t> koje bi ih učinile povredivim (strah, tuga) </a:t>
            </a:r>
          </a:p>
          <a:p>
            <a:pPr marL="381000" indent="-381000">
              <a:lnSpc>
                <a:spcPct val="80000"/>
              </a:lnSpc>
            </a:pPr>
            <a:r>
              <a:rPr lang="sr-Latn-CS" sz="2200" b="1" smtClean="0"/>
              <a:t>pojašnjavanja cilja:</a:t>
            </a:r>
            <a:r>
              <a:rPr lang="sr-Latn-CS" sz="2200" smtClean="0"/>
              <a:t> izabor ciljeva </a:t>
            </a:r>
            <a:r>
              <a:rPr lang="sr-Latn-CS" sz="2200" b="1" smtClean="0"/>
              <a:t>potencijalno štetnih</a:t>
            </a:r>
            <a:r>
              <a:rPr lang="sr-Latn-CS" sz="2200" smtClean="0"/>
              <a:t> po okolinu</a:t>
            </a:r>
          </a:p>
          <a:p>
            <a:pPr marL="381000" indent="-381000">
              <a:lnSpc>
                <a:spcPct val="80000"/>
              </a:lnSpc>
            </a:pPr>
            <a:r>
              <a:rPr lang="sr-Latn-CS" sz="2200" b="1" smtClean="0"/>
              <a:t>pristup odgovorima ili konstrukcijama</a:t>
            </a:r>
            <a:r>
              <a:rPr lang="sr-Latn-CS" sz="2200" smtClean="0"/>
              <a:t>: </a:t>
            </a:r>
            <a:r>
              <a:rPr lang="sr-Latn-CS" sz="2200" b="1" smtClean="0"/>
              <a:t>deficit</a:t>
            </a:r>
            <a:r>
              <a:rPr lang="sr-Latn-CS" sz="2200" smtClean="0"/>
              <a:t> u kvalitetu i kvantitetu rešenja</a:t>
            </a:r>
          </a:p>
          <a:p>
            <a:pPr marL="381000" indent="-381000">
              <a:lnSpc>
                <a:spcPct val="80000"/>
              </a:lnSpc>
            </a:pPr>
            <a:r>
              <a:rPr lang="sr-Latn-CS" sz="2200" b="1" smtClean="0"/>
              <a:t>odluka o odgovoru</a:t>
            </a:r>
            <a:r>
              <a:rPr lang="sr-Latn-CS" sz="2200" smtClean="0"/>
              <a:t>: pozitivna verovanja o </a:t>
            </a:r>
            <a:r>
              <a:rPr lang="sr-Latn-CS" sz="2200" b="1" smtClean="0"/>
              <a:t>agresivnom</a:t>
            </a:r>
            <a:r>
              <a:rPr lang="sr-Latn-CS" sz="2200" smtClean="0"/>
              <a:t> odgovoru; preferiranje </a:t>
            </a:r>
            <a:r>
              <a:rPr lang="sr-Latn-CS" sz="2200" b="1" smtClean="0"/>
              <a:t>neposrednog rezrešenja</a:t>
            </a:r>
            <a:r>
              <a:rPr lang="sr-Latn-CS" sz="2200" smtClean="0"/>
              <a:t> pred odloženim </a:t>
            </a:r>
          </a:p>
          <a:p>
            <a:pPr marL="381000" indent="-381000">
              <a:lnSpc>
                <a:spcPct val="80000"/>
              </a:lnSpc>
            </a:pPr>
            <a:r>
              <a:rPr lang="sr-Latn-CS" sz="2200" b="1" smtClean="0"/>
              <a:t>bihejvioralno odigravanje</a:t>
            </a:r>
            <a:r>
              <a:rPr lang="sr-Latn-CS" sz="2200" smtClean="0"/>
              <a:t>: </a:t>
            </a:r>
            <a:r>
              <a:rPr lang="sr-Latn-CS" sz="2200" b="1" smtClean="0"/>
              <a:t>manje vešta</a:t>
            </a:r>
            <a:r>
              <a:rPr lang="sr-Latn-CS" sz="2200" smtClean="0"/>
              <a:t> u izvođenju pozitivnog interpersonalnog ponašanja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9B855-EF48-4136-B8F8-AE8A843099A1}" type="slidenum">
              <a:rPr lang="sr-Latn-CS"/>
              <a:pPr>
                <a:defRPr/>
              </a:pPr>
              <a:t>17</a:t>
            </a:fld>
            <a:endParaRPr lang="sr-Latn-C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74638"/>
            <a:ext cx="8434387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</a:rPr>
              <a:t>Model stadijuma </a:t>
            </a:r>
            <a:r>
              <a:rPr lang="en-US" sz="3600" b="1" dirty="0" err="1" smtClean="0">
                <a:solidFill>
                  <a:schemeClr val="tx2">
                    <a:satMod val="130000"/>
                  </a:schemeClr>
                </a:solidFill>
              </a:rPr>
              <a:t>socijalne</a:t>
            </a:r>
            <a:r>
              <a:rPr lang="en-US" sz="3600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tx2">
                    <a:satMod val="130000"/>
                  </a:schemeClr>
                </a:solidFill>
              </a:rPr>
              <a:t>interakcije</a:t>
            </a:r>
            <a:endParaRPr lang="sr-Latn-CS" sz="32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628775"/>
            <a:ext cx="8126413" cy="4525963"/>
          </a:xfrm>
        </p:spPr>
        <p:txBody>
          <a:bodyPr/>
          <a:lstStyle/>
          <a:p>
            <a:pPr marL="381000" indent="-381000"/>
            <a:r>
              <a:rPr lang="pl-PL" sz="2400" smtClean="0"/>
              <a:t>Ima za osnovu sekvence akcije – reakcije, </a:t>
            </a:r>
          </a:p>
          <a:p>
            <a:pPr marL="381000" indent="-381000"/>
            <a:r>
              <a:rPr lang="pl-PL" sz="2400" smtClean="0"/>
              <a:t>Kroz sekvence se integrišu detetove sekvence socijalne interakcije sa njegovim tekućim kognicijama i emocijama. </a:t>
            </a:r>
          </a:p>
          <a:p>
            <a:pPr marL="381000" indent="-381000">
              <a:spcBef>
                <a:spcPts val="1200"/>
              </a:spcBef>
              <a:buFont typeface="Wingdings 2" pitchFamily="18" charset="2"/>
              <a:buNone/>
            </a:pPr>
            <a:r>
              <a:rPr lang="pl-PL" sz="2400" smtClean="0"/>
              <a:t>Četiri sukcesivne faze razvoja antisocijalnog ponašanja</a:t>
            </a:r>
          </a:p>
          <a:p>
            <a:pPr marL="381000" indent="-381000"/>
            <a:r>
              <a:rPr lang="it-IT" sz="2400" smtClean="0"/>
              <a:t>Prva faza:</a:t>
            </a:r>
            <a:r>
              <a:rPr lang="sr-Latn-CS" sz="2400" smtClean="0"/>
              <a:t> </a:t>
            </a:r>
            <a:r>
              <a:rPr lang="it-IT" sz="2400" smtClean="0"/>
              <a:t>osnovni trenin</a:t>
            </a:r>
            <a:r>
              <a:rPr lang="sr-Latn-CS" sz="2400" smtClean="0"/>
              <a:t>g</a:t>
            </a:r>
            <a:endParaRPr lang="pl-PL" sz="2400" smtClean="0"/>
          </a:p>
          <a:p>
            <a:pPr marL="381000" indent="-381000"/>
            <a:r>
              <a:rPr lang="pl-PL" sz="2400" smtClean="0"/>
              <a:t>Druga faza: reakcija socijalnog okruženja </a:t>
            </a:r>
          </a:p>
          <a:p>
            <a:pPr marL="381000" indent="-381000"/>
            <a:r>
              <a:rPr lang="it-IT" sz="2400" smtClean="0"/>
              <a:t>Treća faza: devijantni vršnjaci i učenje antisocijanih veština</a:t>
            </a:r>
            <a:endParaRPr lang="sr-Latn-CS" sz="2400" smtClean="0"/>
          </a:p>
          <a:p>
            <a:pPr marL="381000" indent="-381000"/>
            <a:r>
              <a:rPr lang="pl-PL" sz="2400" smtClean="0"/>
              <a:t>Četvrta faza: karijera antisocijanog odraslog </a:t>
            </a:r>
            <a:endParaRPr lang="sr-Latn-CS" sz="2400" u="sng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1AE69-02CC-4199-B154-2034F4DE5C64}" type="slidenum">
              <a:rPr lang="sr-Latn-CS"/>
              <a:pPr>
                <a:defRPr/>
              </a:pPr>
              <a:t>18</a:t>
            </a:fld>
            <a:endParaRPr lang="sr-Latn-C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74638"/>
            <a:ext cx="822007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600" b="1" dirty="0" smtClean="0">
                <a:solidFill>
                  <a:schemeClr val="tx2">
                    <a:satMod val="130000"/>
                  </a:schemeClr>
                </a:solidFill>
              </a:rPr>
              <a:t>Prva faza:</a:t>
            </a: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it-IT" sz="3600" b="1" dirty="0" smtClean="0">
                <a:solidFill>
                  <a:schemeClr val="tx2">
                    <a:satMod val="130000"/>
                  </a:schemeClr>
                </a:solidFill>
              </a:rPr>
              <a:t>osnovni trenin</a:t>
            </a: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g</a:t>
            </a:r>
            <a:endParaRPr lang="sr-Latn-CS" sz="36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643063"/>
            <a:ext cx="8126413" cy="4511675"/>
          </a:xfrm>
        </p:spPr>
        <p:txBody>
          <a:bodyPr/>
          <a:lstStyle/>
          <a:p>
            <a:pPr marL="381000" indent="-381000">
              <a:spcBef>
                <a:spcPts val="1200"/>
              </a:spcBef>
              <a:buFont typeface="Wingdings" pitchFamily="2" charset="2"/>
              <a:buNone/>
            </a:pPr>
            <a:r>
              <a:rPr lang="sr-Latn-CS" sz="2400" b="1" smtClean="0"/>
              <a:t>Slom roditeljske efikasnosti </a:t>
            </a:r>
            <a:r>
              <a:rPr lang="sr-Latn-CS" sz="2400" smtClean="0"/>
              <a:t>u disciplinovanju, kojima nedostaju veštine:</a:t>
            </a:r>
          </a:p>
          <a:p>
            <a:pPr marL="381000" indent="-381000">
              <a:spcBef>
                <a:spcPts val="1200"/>
              </a:spcBef>
            </a:pPr>
            <a:r>
              <a:rPr lang="sr-Latn-CS" sz="2400" smtClean="0"/>
              <a:t>tačnog </a:t>
            </a:r>
            <a:r>
              <a:rPr lang="sr-Latn-CS" sz="2400" b="1" smtClean="0"/>
              <a:t>praćenja i klasifikovanja </a:t>
            </a:r>
            <a:r>
              <a:rPr lang="sr-Latn-CS" sz="2400" smtClean="0"/>
              <a:t>problematičnog ponašanja (lakše detetovo ponašanje klasifikuju kao devijantno)</a:t>
            </a:r>
          </a:p>
          <a:p>
            <a:pPr marL="381000" indent="-381000">
              <a:spcBef>
                <a:spcPts val="1200"/>
              </a:spcBef>
            </a:pPr>
            <a:r>
              <a:rPr lang="sr-Latn-CS" sz="2400" b="1" smtClean="0"/>
              <a:t>ignorisanja</a:t>
            </a:r>
            <a:r>
              <a:rPr lang="sr-Latn-CS" sz="2400" smtClean="0"/>
              <a:t> trivijalnih koursivnih, prinudnih događaja</a:t>
            </a:r>
          </a:p>
          <a:p>
            <a:pPr marL="381000" indent="-381000">
              <a:spcBef>
                <a:spcPts val="1200"/>
              </a:spcBef>
            </a:pPr>
            <a:r>
              <a:rPr lang="sr-Latn-CS" sz="2400" smtClean="0"/>
              <a:t>korišćenja </a:t>
            </a:r>
            <a:r>
              <a:rPr lang="sr-Latn-CS" sz="2400" b="1" smtClean="0"/>
              <a:t>efikasnih konsekvenci </a:t>
            </a:r>
            <a:r>
              <a:rPr lang="sr-Latn-CS" sz="2400" smtClean="0"/>
              <a:t>kada je neophodno kažnjavanje.</a:t>
            </a:r>
          </a:p>
          <a:p>
            <a:pPr marL="381000" indent="-381000">
              <a:spcBef>
                <a:spcPts val="1200"/>
              </a:spcBef>
            </a:pPr>
            <a:endParaRPr lang="sr-Latn-C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7B011-003E-4506-9183-019112556310}" type="slidenum">
              <a:rPr lang="sr-Latn-CS"/>
              <a:pPr>
                <a:defRPr/>
              </a:pPr>
              <a:t>19</a:t>
            </a:fld>
            <a:endParaRPr lang="sr-Latn-C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74638"/>
            <a:ext cx="7934325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MALOLETNIČKA DELINKVENCIJA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714500"/>
            <a:ext cx="7934325" cy="4533900"/>
          </a:xfrm>
        </p:spPr>
        <p:txBody>
          <a:bodyPr/>
          <a:lstStyle/>
          <a:p>
            <a:pPr marL="304800" indent="-304800">
              <a:lnSpc>
                <a:spcPct val="80000"/>
              </a:lnSpc>
              <a:buFont typeface="Wingdings 2" pitchFamily="18" charset="2"/>
              <a:buNone/>
            </a:pPr>
            <a:r>
              <a:rPr lang="pl-PL" sz="2400" b="1" smtClean="0"/>
              <a:t>Maloletničko prestupništvo </a:t>
            </a:r>
            <a:r>
              <a:rPr lang="pl-PL" sz="2400" smtClean="0"/>
              <a:t>- delinkvencija se izdvaja kao specijalna u odnosu na opšti kriminalitet.  </a:t>
            </a:r>
          </a:p>
          <a:p>
            <a:pPr marL="304800" indent="-304800">
              <a:lnSpc>
                <a:spcPct val="80000"/>
              </a:lnSpc>
              <a:buFont typeface="Wingdings 2" pitchFamily="18" charset="2"/>
              <a:buNone/>
            </a:pPr>
            <a:r>
              <a:rPr lang="pl-PL" sz="2400" smtClean="0"/>
              <a:t>Pretpostavke: </a:t>
            </a:r>
          </a:p>
          <a:p>
            <a:pPr marL="304800" indent="-304800">
              <a:lnSpc>
                <a:spcPct val="80000"/>
              </a:lnSpc>
            </a:pPr>
            <a:r>
              <a:rPr lang="pl-PL" sz="2400" b="1" smtClean="0"/>
              <a:t>Uračunljivost</a:t>
            </a:r>
            <a:r>
              <a:rPr lang="pl-PL" sz="2400" smtClean="0"/>
              <a:t>: ponašanje deteta i adolescenta često nije u potpunosti svesno posledica svojih postupaka i ima smanjene mogućnosti samokontrole</a:t>
            </a:r>
            <a:r>
              <a:rPr lang="sr-Latn-CS" sz="2400" smtClean="0"/>
              <a:t> </a:t>
            </a:r>
          </a:p>
          <a:p>
            <a:pPr marL="304800" indent="-304800">
              <a:lnSpc>
                <a:spcPct val="80000"/>
              </a:lnSpc>
            </a:pPr>
            <a:r>
              <a:rPr lang="pl-PL" sz="2400" b="1" smtClean="0"/>
              <a:t>Podložnost uticajima</a:t>
            </a:r>
            <a:r>
              <a:rPr lang="pl-PL" sz="2400" smtClean="0"/>
              <a:t>:  detinjstvo i mladost je period razvoja individue u kojem osoba nije sasvim formirana, te je podložnija uticajima nego odrasla osoba</a:t>
            </a:r>
            <a:r>
              <a:rPr lang="sr-Latn-CS" sz="2400" smtClean="0"/>
              <a:t> </a:t>
            </a:r>
          </a:p>
          <a:p>
            <a:pPr marL="304800" indent="-304800">
              <a:lnSpc>
                <a:spcPct val="80000"/>
              </a:lnSpc>
            </a:pPr>
            <a:r>
              <a:rPr lang="pl-PL" sz="2400" b="1" smtClean="0"/>
              <a:t>Druš</a:t>
            </a:r>
            <a:r>
              <a:rPr lang="en-US" sz="2400" b="1" smtClean="0"/>
              <a:t>t</a:t>
            </a:r>
            <a:r>
              <a:rPr lang="pl-PL" sz="2400" b="1" smtClean="0"/>
              <a:t>veni moratorijum</a:t>
            </a:r>
            <a:r>
              <a:rPr lang="pl-PL" sz="2400" smtClean="0"/>
              <a:t>: u adolescenciji,  period zakašnjenja obaveza odraslih, koji karakteriše, sa jedne strane, selektivna popustljivost društva, a sa druge provokativna razigranost mladih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04CA43-F8C6-4532-A400-810ED8B0250F}" type="slidenum">
              <a:rPr lang="sr-Latn-CS"/>
              <a:pPr>
                <a:defRPr/>
              </a:pPr>
              <a:t>2</a:t>
            </a:fld>
            <a:endParaRPr lang="sr-Latn-C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74638"/>
            <a:ext cx="8220075" cy="13684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Koursivni model/1</a:t>
            </a:r>
            <a:endParaRPr lang="sr-Latn-CS" sz="36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857375"/>
            <a:ext cx="8126413" cy="4297363"/>
          </a:xfrm>
        </p:spPr>
        <p:txBody>
          <a:bodyPr/>
          <a:lstStyle/>
          <a:p>
            <a:pPr marL="381000" indent="-381000">
              <a:spcBef>
                <a:spcPts val="600"/>
              </a:spcBef>
              <a:buFont typeface="Wingdings 2" pitchFamily="18" charset="2"/>
              <a:buNone/>
            </a:pPr>
            <a:r>
              <a:rPr lang="sr-Latn-CS" sz="2400" b="1" smtClean="0"/>
              <a:t>Koursivni model: </a:t>
            </a:r>
          </a:p>
          <a:p>
            <a:pPr marL="381000" indent="-381000">
              <a:spcBef>
                <a:spcPts val="600"/>
              </a:spcBef>
            </a:pPr>
            <a:r>
              <a:rPr lang="sr-Latn-CS" sz="2400" smtClean="0"/>
              <a:t>Jedna strana se </a:t>
            </a:r>
            <a:r>
              <a:rPr lang="sr-Latn-CS" sz="2400" i="1" smtClean="0"/>
              <a:t>ponaša averzivno</a:t>
            </a:r>
            <a:r>
              <a:rPr lang="sr-Latn-CS" sz="2400" smtClean="0"/>
              <a:t> (započinjanje).</a:t>
            </a:r>
          </a:p>
          <a:p>
            <a:pPr marL="381000" indent="-381000">
              <a:spcBef>
                <a:spcPts val="600"/>
              </a:spcBef>
            </a:pPr>
            <a:r>
              <a:rPr lang="sr-Latn-CS" sz="2400" smtClean="0"/>
              <a:t>Druga strana odmah odgovara averzivno (negativni sinhronicitet).</a:t>
            </a:r>
          </a:p>
          <a:p>
            <a:pPr marL="381000" indent="-381000">
              <a:spcBef>
                <a:spcPts val="600"/>
              </a:spcBef>
            </a:pPr>
            <a:r>
              <a:rPr lang="sr-Latn-CS" sz="2400" smtClean="0"/>
              <a:t>Prva strana se povlači, čime druga strana dobija negativno potkrepljenje.</a:t>
            </a:r>
          </a:p>
          <a:p>
            <a:pPr marL="381000" indent="-381000">
              <a:spcBef>
                <a:spcPts val="600"/>
              </a:spcBef>
            </a:pPr>
            <a:r>
              <a:rPr lang="sr-Latn-CS" sz="2400" smtClean="0"/>
              <a:t>Prethodna sekvenca se često ponavlja.</a:t>
            </a:r>
          </a:p>
          <a:p>
            <a:pPr marL="381000" indent="-381000">
              <a:spcBef>
                <a:spcPts val="600"/>
              </a:spcBef>
            </a:pPr>
            <a:r>
              <a:rPr lang="sr-Latn-CS" sz="2400" smtClean="0"/>
              <a:t>Posle nekoliko hiljada ponavljanja, averzivna razmena </a:t>
            </a:r>
            <a:r>
              <a:rPr lang="sr-Latn-CS" sz="2400" i="1" smtClean="0"/>
              <a:t>eskalira</a:t>
            </a:r>
            <a:r>
              <a:rPr lang="sr-Latn-CS" sz="2400" smtClean="0"/>
              <a:t>. </a:t>
            </a:r>
            <a:endParaRPr lang="pl-PL" sz="2400" smtClean="0"/>
          </a:p>
          <a:p>
            <a:pPr marL="381000" indent="-381000">
              <a:spcBef>
                <a:spcPts val="600"/>
              </a:spcBef>
              <a:buFont typeface="Wingdings 2" pitchFamily="18" charset="2"/>
              <a:buNone/>
            </a:pPr>
            <a:r>
              <a:rPr lang="pl-PL" sz="2400" smtClean="0">
                <a:sym typeface="Wingdings" pitchFamily="2" charset="2"/>
              </a:rPr>
              <a:t></a:t>
            </a:r>
            <a:r>
              <a:rPr lang="pl-PL" sz="2400" smtClean="0"/>
              <a:t>Dete nalazi da je njegovo averzivno ponašanje efikasno.</a:t>
            </a:r>
          </a:p>
          <a:p>
            <a:pPr marL="381000" indent="-381000">
              <a:lnSpc>
                <a:spcPct val="80000"/>
              </a:lnSpc>
            </a:pPr>
            <a:endParaRPr lang="pl-PL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D7DBBA-E2B4-4BB6-B57B-0D00794517A4}" type="slidenum">
              <a:rPr lang="sr-Latn-CS"/>
              <a:pPr>
                <a:defRPr/>
              </a:pPr>
              <a:t>20</a:t>
            </a:fld>
            <a:endParaRPr lang="sr-Latn-C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74638"/>
            <a:ext cx="793432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Koursivni model/2</a:t>
            </a:r>
            <a:endParaRPr lang="sr-Latn-CS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628775"/>
            <a:ext cx="7697788" cy="4525963"/>
          </a:xfrm>
        </p:spPr>
        <p:txBody>
          <a:bodyPr/>
          <a:lstStyle/>
          <a:p>
            <a:pPr marL="381000" indent="-381000">
              <a:buFont typeface="Wingdings" pitchFamily="2" charset="2"/>
              <a:buNone/>
            </a:pPr>
            <a:r>
              <a:rPr lang="pl-PL" smtClean="0">
                <a:sym typeface="Wingdings" pitchFamily="2" charset="2"/>
              </a:rPr>
              <a:t></a:t>
            </a:r>
            <a:r>
              <a:rPr lang="pl-PL" smtClean="0"/>
              <a:t>Ovo je osnovni mehanizam razvoja otvorenog antisocijalnog ponašanja. </a:t>
            </a:r>
          </a:p>
          <a:p>
            <a:pPr marL="381000" indent="-381000">
              <a:buFont typeface="Wingdings" pitchFamily="2" charset="2"/>
              <a:buNone/>
            </a:pPr>
            <a:r>
              <a:rPr lang="pl-PL" smtClean="0">
                <a:sym typeface="Wingdings" pitchFamily="2" charset="2"/>
              </a:rPr>
              <a:t></a:t>
            </a:r>
            <a:r>
              <a:rPr lang="pl-PL" smtClean="0"/>
              <a:t> Primarno je nesvestan, zasnovan na uslovljavanju, i dvosmeran. </a:t>
            </a:r>
          </a:p>
          <a:p>
            <a:pPr marL="381000" indent="-381000">
              <a:buFont typeface="Wingdings" pitchFamily="2" charset="2"/>
              <a:buNone/>
            </a:pPr>
            <a:r>
              <a:rPr lang="pl-PL" smtClean="0">
                <a:sym typeface="Wingdings" pitchFamily="2" charset="2"/>
              </a:rPr>
              <a:t></a:t>
            </a:r>
            <a:r>
              <a:rPr lang="pl-PL" smtClean="0"/>
              <a:t> To je “preučeno” ponašanje. </a:t>
            </a:r>
          </a:p>
          <a:p>
            <a:pPr marL="381000" indent="-381000">
              <a:buFont typeface="Wingdings" pitchFamily="2" charset="2"/>
              <a:buNone/>
            </a:pPr>
            <a:r>
              <a:rPr lang="pl-PL" smtClean="0">
                <a:sym typeface="Wingdings" pitchFamily="2" charset="2"/>
              </a:rPr>
              <a:t></a:t>
            </a:r>
            <a:r>
              <a:rPr lang="pl-PL" smtClean="0"/>
              <a:t> Roditelji i deca često imaju jednaku moć u porodici, menjajući se u pozicijama žrtve i agresora.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F7271-D06F-4727-ADEF-3BA83088D165}" type="slidenum">
              <a:rPr lang="sr-Latn-CS"/>
              <a:pPr>
                <a:defRPr/>
              </a:pPr>
              <a:t>21</a:t>
            </a:fld>
            <a:endParaRPr lang="sr-Latn-C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74638"/>
            <a:ext cx="850582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Druga faza: reakcija socijalnog okruženja</a:t>
            </a:r>
            <a:r>
              <a:rPr lang="pl-PL" sz="38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sr-Latn-CS" sz="38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643063"/>
            <a:ext cx="8269288" cy="4511675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pl-PL" sz="2400" b="1" i="1" smtClean="0"/>
              <a:t>Najčešće počinje odlaskom u školu, gde dete: </a:t>
            </a:r>
            <a:r>
              <a:rPr lang="pl-PL" sz="2400" smtClean="0"/>
              <a:t> </a:t>
            </a:r>
          </a:p>
          <a:p>
            <a:pPr marL="381000" indent="-381000">
              <a:lnSpc>
                <a:spcPct val="80000"/>
              </a:lnSpc>
            </a:pPr>
            <a:r>
              <a:rPr lang="pl-PL" sz="2400" smtClean="0"/>
              <a:t>biva odbačeno</a:t>
            </a:r>
            <a:r>
              <a:rPr lang="pl-PL" sz="2400" b="1" i="1" smtClean="0"/>
              <a:t> </a:t>
            </a:r>
            <a:r>
              <a:rPr lang="sr-Latn-CS" sz="2400" smtClean="0"/>
              <a:t>od strane normalnih vršnjaka </a:t>
            </a:r>
            <a:r>
              <a:rPr lang="pl-PL" sz="2400" smtClean="0"/>
              <a:t>. </a:t>
            </a:r>
          </a:p>
          <a:p>
            <a:pPr marL="381000" indent="-381000">
              <a:lnSpc>
                <a:spcPct val="80000"/>
              </a:lnSpc>
            </a:pPr>
            <a:r>
              <a:rPr lang="sr-Latn-CS" sz="2400" smtClean="0"/>
              <a:t>ima loš uspeh u školi</a:t>
            </a:r>
            <a:r>
              <a:rPr lang="pl-PL" sz="2400" smtClean="0"/>
              <a:t> </a:t>
            </a:r>
          </a:p>
          <a:p>
            <a:pPr marL="381000" indent="-381000">
              <a:lnSpc>
                <a:spcPct val="80000"/>
              </a:lnSpc>
            </a:pPr>
            <a:r>
              <a:rPr lang="pl-PL" sz="2400" smtClean="0"/>
              <a:t>i roditelji neretko počnu da ga odbacuju. 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pl-PL" sz="2400" smtClean="0"/>
              <a:t>Ovo dovodi do: </a:t>
            </a:r>
          </a:p>
          <a:p>
            <a:pPr marL="381000" indent="-381000">
              <a:lnSpc>
                <a:spcPct val="80000"/>
              </a:lnSpc>
            </a:pPr>
            <a:r>
              <a:rPr lang="pl-PL" sz="2400" smtClean="0"/>
              <a:t>masivnog neuspeha u razvijanju prosocijalnih veština i dubokog poremećaja procesa socijalizacije. </a:t>
            </a:r>
          </a:p>
          <a:p>
            <a:pPr marL="381000" indent="-381000">
              <a:lnSpc>
                <a:spcPct val="80000"/>
              </a:lnSpc>
            </a:pPr>
            <a:r>
              <a:rPr lang="pl-PL" sz="2400" smtClean="0"/>
              <a:t>akumulacije propuštenog, </a:t>
            </a:r>
          </a:p>
          <a:p>
            <a:pPr marL="381000" indent="-381000">
              <a:lnSpc>
                <a:spcPct val="80000"/>
              </a:lnSpc>
            </a:pPr>
            <a:r>
              <a:rPr lang="pl-PL" sz="2400" smtClean="0"/>
              <a:t>daljih neuspeha, 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pl-PL" sz="2400" smtClean="0">
                <a:sym typeface="Wingdings" pitchFamily="2" charset="2"/>
              </a:rPr>
              <a:t></a:t>
            </a:r>
            <a:r>
              <a:rPr lang="pl-PL" sz="2400" smtClean="0"/>
              <a:t>uspostavlja se negativna povratna </a:t>
            </a:r>
            <a:r>
              <a:rPr lang="sr-Latn-CS" sz="2400" smtClean="0"/>
              <a:t>sprega</a:t>
            </a:r>
            <a:r>
              <a:rPr lang="pl-PL" sz="2400" smtClean="0"/>
              <a:t>. 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pl-PL" sz="2400" smtClean="0">
                <a:sym typeface="Wingdings" pitchFamily="2" charset="2"/>
              </a:rPr>
              <a:t></a:t>
            </a:r>
            <a:r>
              <a:rPr lang="pl-PL" sz="2400" smtClean="0"/>
              <a:t>Dete vidi sebe kao žrtvu nepravednog i okrutnog sveta i uglavnom je u pravu.  </a:t>
            </a:r>
            <a:r>
              <a:rPr lang="sr-Latn-CS" sz="2400" smtClean="0"/>
              <a:t> </a:t>
            </a:r>
            <a:endParaRPr lang="pl-PL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272D5D-8B53-4C97-A199-1112E96AF868}" type="slidenum">
              <a:rPr lang="sr-Latn-CS"/>
              <a:pPr>
                <a:defRPr/>
              </a:pPr>
              <a:t>22</a:t>
            </a:fld>
            <a:endParaRPr lang="sr-Latn-C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74638"/>
            <a:ext cx="8505825" cy="14398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200" b="1" dirty="0" smtClean="0">
                <a:solidFill>
                  <a:schemeClr val="tx2">
                    <a:satMod val="130000"/>
                  </a:schemeClr>
                </a:solidFill>
              </a:rPr>
              <a:t>Treća faza: devijantni vršnjaci i učenje antisocijanih veština</a:t>
            </a:r>
            <a:r>
              <a:rPr lang="it-IT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sr-Latn-CS" sz="32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857375"/>
            <a:ext cx="8197850" cy="4572000"/>
          </a:xfrm>
        </p:spPr>
        <p:txBody>
          <a:bodyPr/>
          <a:lstStyle/>
          <a:p>
            <a:pPr marL="381000" indent="-381000">
              <a:lnSpc>
                <a:spcPct val="70000"/>
              </a:lnSpc>
              <a:buFont typeface="Wingdings" pitchFamily="2" charset="2"/>
              <a:buNone/>
            </a:pPr>
            <a:r>
              <a:rPr lang="pl-PL" sz="2400" smtClean="0"/>
              <a:t>Usamljena, odbačena i nenadgledana, deca iz prethodne faze su u potrazi za sebi sličnima. </a:t>
            </a:r>
          </a:p>
          <a:p>
            <a:pPr marL="381000" indent="-381000">
              <a:lnSpc>
                <a:spcPct val="70000"/>
              </a:lnSpc>
              <a:buFont typeface="Wingdings" pitchFamily="2" charset="2"/>
              <a:buChar char="ð"/>
            </a:pPr>
            <a:r>
              <a:rPr lang="pl-PL" sz="2400" b="1" smtClean="0"/>
              <a:t>identifikacija</a:t>
            </a:r>
            <a:r>
              <a:rPr lang="pl-PL" sz="2400" smtClean="0"/>
              <a:t> sa devijantnom grupom vršnjaka, koja ima negativni stav prema školi i odraslim autoritetima</a:t>
            </a:r>
          </a:p>
          <a:p>
            <a:pPr marL="381000" indent="-381000">
              <a:lnSpc>
                <a:spcPct val="70000"/>
              </a:lnSpc>
              <a:buFont typeface="Wingdings" pitchFamily="2" charset="2"/>
              <a:buChar char="ð"/>
            </a:pPr>
            <a:r>
              <a:rPr lang="pl-PL" sz="2400" smtClean="0">
                <a:sym typeface="Wingdings" pitchFamily="2" charset="2"/>
              </a:rPr>
              <a:t>dalje </a:t>
            </a:r>
            <a:r>
              <a:rPr lang="pl-PL" sz="2400" b="1" smtClean="0">
                <a:sym typeface="Wingdings" pitchFamily="2" charset="2"/>
              </a:rPr>
              <a:t>uči</a:t>
            </a:r>
            <a:r>
              <a:rPr lang="pl-PL" sz="2400" smtClean="0">
                <a:sym typeface="Wingdings" pitchFamily="2" charset="2"/>
              </a:rPr>
              <a:t> devijentna ponašanja i norme</a:t>
            </a:r>
          </a:p>
          <a:p>
            <a:pPr marL="381000" indent="-381000">
              <a:lnSpc>
                <a:spcPct val="70000"/>
              </a:lnSpc>
              <a:buFont typeface="Wingdings" pitchFamily="2" charset="2"/>
              <a:buChar char="ð"/>
            </a:pPr>
            <a:r>
              <a:rPr lang="pl-PL" sz="2400" smtClean="0"/>
              <a:t>visok rizik od zloupotrebe </a:t>
            </a:r>
            <a:r>
              <a:rPr lang="pl-PL" sz="2400" b="1" smtClean="0"/>
              <a:t>sustanci</a:t>
            </a:r>
          </a:p>
          <a:p>
            <a:pPr marL="381000" indent="-381000">
              <a:lnSpc>
                <a:spcPct val="70000"/>
              </a:lnSpc>
              <a:buFont typeface="Wingdings" pitchFamily="2" charset="2"/>
              <a:buChar char="ð"/>
            </a:pPr>
            <a:r>
              <a:rPr lang="pl-PL" sz="2400" smtClean="0">
                <a:sym typeface="Wingdings" pitchFamily="2" charset="2"/>
              </a:rPr>
              <a:t>povećane </a:t>
            </a:r>
            <a:r>
              <a:rPr lang="pl-PL" sz="2400" b="1" smtClean="0">
                <a:sym typeface="Wingdings" pitchFamily="2" charset="2"/>
              </a:rPr>
              <a:t>prilike</a:t>
            </a:r>
            <a:r>
              <a:rPr lang="pl-PL" sz="2400" smtClean="0">
                <a:sym typeface="Wingdings" pitchFamily="2" charset="2"/>
              </a:rPr>
              <a:t> za izvršenje krivičnog dela</a:t>
            </a:r>
          </a:p>
          <a:p>
            <a:pPr marL="381000" indent="-381000">
              <a:lnSpc>
                <a:spcPct val="70000"/>
              </a:lnSpc>
              <a:spcBef>
                <a:spcPts val="1200"/>
              </a:spcBef>
              <a:buFont typeface="Wingdings 2" pitchFamily="18" charset="2"/>
              <a:buNone/>
            </a:pPr>
            <a:r>
              <a:rPr lang="pl-PL" sz="2400" smtClean="0"/>
              <a:t>Verovatno </a:t>
            </a:r>
            <a:r>
              <a:rPr lang="pl-PL" sz="2400" b="1" smtClean="0"/>
              <a:t>prikriveno antisocijalno ponašanje </a:t>
            </a:r>
            <a:r>
              <a:rPr lang="pl-PL" sz="2400" smtClean="0"/>
              <a:t>(laganje, krađa) koje omogućava: </a:t>
            </a:r>
          </a:p>
          <a:p>
            <a:pPr marL="800100" lvl="1" indent="-342900">
              <a:lnSpc>
                <a:spcPct val="70000"/>
              </a:lnSpc>
            </a:pPr>
            <a:r>
              <a:rPr lang="pl-PL" smtClean="0"/>
              <a:t>izbegavanje neprijatnih iskustava </a:t>
            </a:r>
          </a:p>
          <a:p>
            <a:pPr marL="800100" lvl="1" indent="-342900">
              <a:lnSpc>
                <a:spcPct val="70000"/>
              </a:lnSpc>
            </a:pPr>
            <a:r>
              <a:rPr lang="pl-PL" smtClean="0"/>
              <a:t>maksimalizovanje prijatnih samogratifikacija (pozitivno potkrepljenje)</a:t>
            </a:r>
          </a:p>
          <a:p>
            <a:pPr marL="381000" indent="-381000">
              <a:lnSpc>
                <a:spcPct val="70000"/>
              </a:lnSpc>
              <a:buFont typeface="Wingdings 2" pitchFamily="18" charset="2"/>
              <a:buNone/>
            </a:pPr>
            <a:r>
              <a:rPr lang="pl-PL" sz="2400" smtClean="0"/>
              <a:t>Karakteristična za adolescenciju (početak u preadolescentnom periodu - alarmantan) </a:t>
            </a:r>
          </a:p>
          <a:p>
            <a:pPr marL="381000" indent="-381000">
              <a:lnSpc>
                <a:spcPct val="70000"/>
              </a:lnSpc>
              <a:buFont typeface="Wingdings 2" pitchFamily="18" charset="2"/>
              <a:buNone/>
            </a:pPr>
            <a:endParaRPr lang="pl-PL" sz="240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5791E2-DFE3-4243-8382-1B4C4BFCF477}" type="slidenum">
              <a:rPr lang="sr-Latn-CS"/>
              <a:pPr>
                <a:defRPr/>
              </a:pPr>
              <a:t>23</a:t>
            </a:fld>
            <a:endParaRPr lang="sr-Latn-C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36295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200" b="1" dirty="0" smtClean="0">
                <a:solidFill>
                  <a:schemeClr val="tx2">
                    <a:satMod val="130000"/>
                  </a:schemeClr>
                </a:solidFill>
              </a:rPr>
              <a:t>Četvrta faza: karijera antisocijanog odraslog</a:t>
            </a:r>
            <a:r>
              <a:rPr lang="pl-PL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sr-Latn-CS" sz="32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628775"/>
            <a:ext cx="8126413" cy="4525963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pl-PL" sz="2400" smtClean="0"/>
              <a:t>Osoba koja je prošla kroz sve prethodne faze skoro neizbežno stalno u problemima i krizama: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smtClean="0"/>
              <a:t>nezaposlenost 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smtClean="0"/>
              <a:t>nesrećni brakovi i razvodi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smtClean="0"/>
              <a:t>zloupotreba supstanci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smtClean="0"/>
              <a:t>mnogobrojna hapšenja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smtClean="0"/>
              <a:t>mentalne bolestii </a:t>
            </a:r>
          </a:p>
          <a:p>
            <a:pPr marL="800100" lvl="1" indent="-342900">
              <a:lnSpc>
                <a:spcPct val="80000"/>
              </a:lnSpc>
            </a:pPr>
            <a:r>
              <a:rPr lang="pl-PL" smtClean="0"/>
              <a:t>antisocijalna deca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pl-PL" sz="2400" smtClean="0"/>
              <a:t>Mnogi mladi prođu samo kroz treću fazu, posle koje se povrate u tzv. normalan život, </a:t>
            </a:r>
            <a:r>
              <a:rPr lang="sr-Latn-CS" sz="2400" smtClean="0"/>
              <a:t>jer su im prosocijalne veštine razvijenije, a porodični i lični odnosi adekvatniji </a:t>
            </a:r>
            <a:endParaRPr lang="pl-PL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687D6-F9F4-4D86-BB40-F1EEFD33681F}" type="slidenum">
              <a:rPr lang="sr-Latn-CS"/>
              <a:pPr>
                <a:defRPr/>
              </a:pPr>
              <a:t>24</a:t>
            </a:fld>
            <a:endParaRPr lang="sr-Latn-C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36295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chemeClr val="tx2">
                    <a:satMod val="130000"/>
                  </a:schemeClr>
                </a:solidFill>
              </a:rPr>
              <a:t> Strukturalna porodična terapija</a:t>
            </a:r>
            <a:endParaRPr lang="sr-Latn-CS" sz="36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00188"/>
            <a:ext cx="7983538" cy="4654550"/>
          </a:xfrm>
        </p:spPr>
        <p:txBody>
          <a:bodyPr>
            <a:normAutofit lnSpcReduction="10000"/>
          </a:bodyPr>
          <a:lstStyle/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dirty="0" smtClean="0"/>
              <a:t>članovi porodice su međusobno uslovljeni u stalnoj dinamičkoj ravnoteži. 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dirty="0" smtClean="0"/>
              <a:t>simptom je sistemska adaptacija na totalni kontekst</a:t>
            </a:r>
          </a:p>
          <a:p>
            <a:pPr marL="381000" indent="-381000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pl-PL" sz="2400" b="1" dirty="0" smtClean="0"/>
              <a:t>Džej Hejli:</a:t>
            </a:r>
            <a:r>
              <a:rPr lang="pl-PL" sz="2400" dirty="0" smtClean="0"/>
              <a:t> 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dirty="0" smtClean="0"/>
              <a:t>Porodice osoba sa simptomima se nalaze u </a:t>
            </a:r>
            <a:r>
              <a:rPr lang="pl-PL" sz="2400" b="1" i="1" dirty="0" smtClean="0"/>
              <a:t>konfuznoj hijerarhijskoj organizaciji</a:t>
            </a:r>
            <a:r>
              <a:rPr lang="pl-PL" sz="2400" dirty="0" smtClean="0"/>
              <a:t>: 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dirty="0" smtClean="0"/>
              <a:t>jedan član jednog hijerarhijskog nivoa konstantno stvara koaliciju  sa članovima iz drugog nivoa hijerarhije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dirty="0" smtClean="0"/>
              <a:t>U </a:t>
            </a:r>
            <a:r>
              <a:rPr lang="pl-PL" sz="2400" i="1" dirty="0" smtClean="0"/>
              <a:t>adolescenciju</a:t>
            </a:r>
            <a:r>
              <a:rPr lang="pl-PL" sz="2400" dirty="0" smtClean="0"/>
              <a:t>, dete se sprema da napusti kuću,-problemi koji se razrešavaju utrougljavanjem postaju najizrazitiji</a:t>
            </a:r>
            <a:r>
              <a:rPr lang="sr-Latn-CS" sz="2400" dirty="0" smtClean="0"/>
              <a:t> 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dirty="0" smtClean="0"/>
              <a:t>Adolescent -pravi probleme ili je apatičan/ bespomoćan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i="1" dirty="0" smtClean="0"/>
              <a:t>Simptom</a:t>
            </a:r>
            <a:r>
              <a:rPr lang="pl-PL" sz="2400" dirty="0" smtClean="0"/>
              <a:t> ima zaštitnu </a:t>
            </a:r>
            <a:r>
              <a:rPr lang="pl-PL" sz="2400" i="1" dirty="0" smtClean="0"/>
              <a:t>socijalnu funkciju</a:t>
            </a:r>
            <a:r>
              <a:rPr lang="pl-PL" sz="2400" dirty="0" smtClean="0"/>
              <a:t>: da </a:t>
            </a:r>
            <a:r>
              <a:rPr lang="pl-PL" sz="2400" i="1" dirty="0" smtClean="0"/>
              <a:t>razjasni hijerarhiju</a:t>
            </a:r>
            <a:r>
              <a:rPr lang="pl-PL" sz="2400" dirty="0" smtClean="0"/>
              <a:t> i da </a:t>
            </a:r>
            <a:r>
              <a:rPr lang="pl-PL" sz="2400" i="1" dirty="0" smtClean="0"/>
              <a:t>stabilizuje organizaciju</a:t>
            </a:r>
            <a:r>
              <a:rPr lang="pl-PL" sz="2400" dirty="0" smtClean="0"/>
              <a:t> kojoj preti destrukcija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47F8E-B36D-4E1C-B8C6-7E9E7F154372}" type="slidenum">
              <a:rPr lang="sr-Latn-CS"/>
              <a:pPr>
                <a:defRPr/>
              </a:pPr>
              <a:t>25</a:t>
            </a:fld>
            <a:endParaRPr lang="sr-Latn-C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74638"/>
            <a:ext cx="822007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3800" b="1" dirty="0" smtClean="0">
                <a:solidFill>
                  <a:schemeClr val="tx2">
                    <a:satMod val="130000"/>
                  </a:schemeClr>
                </a:solidFill>
              </a:rPr>
              <a:t>Teorija socijalne ekologije </a:t>
            </a:r>
            <a:endParaRPr lang="sr-Latn-CS" sz="38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28775"/>
            <a:ext cx="7983538" cy="4525963"/>
          </a:xfrm>
        </p:spPr>
        <p:txBody>
          <a:bodyPr>
            <a:normAutofit lnSpcReduction="10000"/>
          </a:bodyPr>
          <a:lstStyle/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hr-HR" sz="2200" dirty="0" smtClean="0"/>
              <a:t>Pretpostavka:  ekološko okruženje osobe je sastavljeno od nekoliko ugnježdenih struktura, pri čemu je svaka unutar sledeće.  U samom centru je osoba o kojoj se radi. Svaki sloj predstavlja sistem koji predstavlja integralan deo života osobe. 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hr-HR" sz="2200" dirty="0" smtClean="0">
                <a:sym typeface="Wingdings" pitchFamily="2" charset="2"/>
              </a:rPr>
              <a:t></a:t>
            </a:r>
            <a:r>
              <a:rPr lang="hr-HR" sz="2200" dirty="0" smtClean="0"/>
              <a:t>Ponašanje je multideterminisano kroz recipročne odnose između osobe i njihove/njene socijalne ekologije. 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ð"/>
              <a:defRPr/>
            </a:pPr>
            <a:r>
              <a:rPr lang="hr-HR" sz="2200" dirty="0" smtClean="0"/>
              <a:t>U fokusu je ne samo interakcija između individue i svakog sistema kome osoba pripada, već i interakcija između sistema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hr-HR" sz="2200" dirty="0" smtClean="0"/>
              <a:t>U osnovi integrativniji i obuhvatniji sistemski pristup, uz v</a:t>
            </a:r>
            <a:r>
              <a:rPr lang="en-US" sz="2200" dirty="0" err="1" smtClean="0"/>
              <a:t>i</a:t>
            </a:r>
            <a:r>
              <a:rPr lang="hr-HR" sz="2200" dirty="0" smtClean="0"/>
              <a:t>š</a:t>
            </a:r>
            <a:r>
              <a:rPr lang="en-US" sz="2200" dirty="0" smtClean="0"/>
              <a:t>e pa</a:t>
            </a:r>
            <a:r>
              <a:rPr lang="hr-HR" sz="2200" dirty="0" smtClean="0"/>
              <a:t>ž</a:t>
            </a:r>
            <a:r>
              <a:rPr lang="en-US" sz="2200" dirty="0" err="1" smtClean="0"/>
              <a:t>nje</a:t>
            </a:r>
            <a:r>
              <a:rPr lang="sr-Latn-CS" sz="2200" dirty="0" smtClean="0"/>
              <a:t>: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err="1" smtClean="0"/>
              <a:t>karakteristikama</a:t>
            </a:r>
            <a:r>
              <a:rPr lang="en-US" sz="2200" dirty="0" smtClean="0"/>
              <a:t> </a:t>
            </a:r>
            <a:r>
              <a:rPr lang="en-US" sz="2200" i="1" dirty="0" err="1" smtClean="0"/>
              <a:t>inidividualnih</a:t>
            </a:r>
            <a:r>
              <a:rPr lang="hr-HR" sz="2200" i="1" dirty="0" smtClean="0"/>
              <a:t> č</a:t>
            </a:r>
            <a:r>
              <a:rPr lang="en-US" sz="2200" i="1" dirty="0" err="1" smtClean="0"/>
              <a:t>lanova</a:t>
            </a:r>
            <a:r>
              <a:rPr lang="en-US" sz="2200" dirty="0" smtClean="0"/>
              <a:t> </a:t>
            </a:r>
            <a:r>
              <a:rPr lang="en-US" sz="2200" dirty="0" err="1" smtClean="0"/>
              <a:t>porodice</a:t>
            </a:r>
            <a:r>
              <a:rPr lang="hr-HR" sz="2200" dirty="0" smtClean="0"/>
              <a:t> </a:t>
            </a:r>
            <a:endParaRPr lang="sr-Latn-CS" sz="2200" dirty="0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err="1" smtClean="0"/>
              <a:t>vanporodi</a:t>
            </a:r>
            <a:r>
              <a:rPr lang="hr-HR" sz="2200" dirty="0" smtClean="0"/>
              <a:t>č</a:t>
            </a:r>
            <a:r>
              <a:rPr lang="en-US" sz="2200" dirty="0" err="1" smtClean="0"/>
              <a:t>nim</a:t>
            </a:r>
            <a:r>
              <a:rPr lang="en-US" sz="2200" dirty="0" smtClean="0"/>
              <a:t> </a:t>
            </a:r>
            <a:r>
              <a:rPr lang="en-US" sz="2200" dirty="0" err="1" smtClean="0"/>
              <a:t>socijanim</a:t>
            </a:r>
            <a:r>
              <a:rPr lang="en-US" sz="2200" dirty="0" smtClean="0"/>
              <a:t> </a:t>
            </a:r>
            <a:r>
              <a:rPr lang="en-US" sz="2200" dirty="0" err="1" smtClean="0"/>
              <a:t>sistemima</a:t>
            </a:r>
            <a:r>
              <a:rPr lang="hr-HR" sz="2200" dirty="0" smtClean="0"/>
              <a:t> </a:t>
            </a:r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i="1" dirty="0" err="1" smtClean="0"/>
              <a:t>nekim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razvojnim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pitanjima</a:t>
            </a:r>
            <a:endParaRPr lang="hr-HR" sz="2200" dirty="0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200" dirty="0" smtClean="0"/>
              <a:t>eklektičnim </a:t>
            </a:r>
            <a:r>
              <a:rPr lang="en-US" sz="2200" i="1" dirty="0" err="1" smtClean="0"/>
              <a:t>strategij</a:t>
            </a:r>
            <a:r>
              <a:rPr lang="sr-Latn-CS" sz="2200" i="1" dirty="0" smtClean="0"/>
              <a:t>ama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intervencije</a:t>
            </a:r>
            <a:r>
              <a:rPr lang="en-US" sz="2200" dirty="0" smtClean="0"/>
              <a:t> </a:t>
            </a:r>
            <a:r>
              <a:rPr lang="hr-HR" sz="2200" dirty="0" smtClean="0"/>
              <a:t>(</a:t>
            </a:r>
            <a:r>
              <a:rPr lang="en-US" sz="2200" dirty="0" err="1" smtClean="0"/>
              <a:t>kognitv</a:t>
            </a:r>
            <a:r>
              <a:rPr lang="sr-Latn-CS" sz="2200" dirty="0" smtClean="0"/>
              <a:t>no</a:t>
            </a:r>
            <a:r>
              <a:rPr lang="hr-HR" sz="2200" dirty="0" smtClean="0"/>
              <a:t>-</a:t>
            </a:r>
            <a:r>
              <a:rPr lang="en-US" sz="2200" dirty="0" err="1" smtClean="0"/>
              <a:t>bihejvioraln</a:t>
            </a:r>
            <a:r>
              <a:rPr lang="sr-Latn-CS" sz="2200" dirty="0" smtClean="0"/>
              <a:t>e...)</a:t>
            </a:r>
            <a:r>
              <a:rPr lang="hr-HR" sz="2200" dirty="0" smtClean="0"/>
              <a:t> </a:t>
            </a:r>
            <a:endParaRPr lang="pl-PL" sz="2200" dirty="0" smtClean="0"/>
          </a:p>
          <a:p>
            <a:pPr marL="381000" indent="-3810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ð"/>
              <a:defRPr/>
            </a:pPr>
            <a:endParaRPr lang="hr-HR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521E8A-1CED-4694-9D9A-64D9F43A66FD}" type="slidenum">
              <a:rPr lang="sr-Latn-CS"/>
              <a:pPr>
                <a:defRPr/>
              </a:pPr>
              <a:t>26</a:t>
            </a:fld>
            <a:endParaRPr lang="sr-Latn-C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  <a:t>KOMENTAR</a:t>
            </a:r>
            <a:r>
              <a:rPr lang="sr-Latn-CS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628775"/>
            <a:ext cx="8269288" cy="4525963"/>
          </a:xfrm>
        </p:spPr>
        <p:txBody>
          <a:bodyPr/>
          <a:lstStyle/>
          <a:p>
            <a:pPr marL="381000" indent="-381000">
              <a:spcBef>
                <a:spcPts val="1200"/>
              </a:spcBef>
              <a:buFont typeface="Wingdings" pitchFamily="2" charset="2"/>
              <a:buNone/>
            </a:pPr>
            <a:r>
              <a:rPr lang="hr-HR" smtClean="0">
                <a:sym typeface="Wingdings" pitchFamily="2" charset="2"/>
              </a:rPr>
              <a:t></a:t>
            </a:r>
            <a:r>
              <a:rPr lang="pl-PL" smtClean="0"/>
              <a:t> </a:t>
            </a:r>
            <a:r>
              <a:rPr lang="pl-PL" b="1" smtClean="0"/>
              <a:t>Socijalno informaciono procesiranje </a:t>
            </a:r>
            <a:r>
              <a:rPr lang="pl-PL" smtClean="0"/>
              <a:t>daje osnova efikasnim interencijama na </a:t>
            </a:r>
            <a:r>
              <a:rPr lang="pl-PL" b="1" smtClean="0"/>
              <a:t>individualnom nivou </a:t>
            </a:r>
          </a:p>
          <a:p>
            <a:pPr marL="381000" indent="-381000">
              <a:spcBef>
                <a:spcPts val="1200"/>
              </a:spcBef>
              <a:buFont typeface="Wingdings" pitchFamily="2" charset="2"/>
              <a:buNone/>
            </a:pPr>
            <a:r>
              <a:rPr lang="hr-HR" smtClean="0">
                <a:sym typeface="Wingdings" pitchFamily="2" charset="2"/>
              </a:rPr>
              <a:t></a:t>
            </a:r>
            <a:r>
              <a:rPr lang="pl-PL" smtClean="0"/>
              <a:t> </a:t>
            </a:r>
            <a:r>
              <a:rPr lang="pl-PL" b="1" smtClean="0"/>
              <a:t>Model stadijuma socijalne interakcije </a:t>
            </a:r>
            <a:r>
              <a:rPr lang="pl-PL" smtClean="0"/>
              <a:t>najviše obećava u postizanju </a:t>
            </a:r>
            <a:r>
              <a:rPr lang="pl-PL" b="1" smtClean="0"/>
              <a:t>preciznosti</a:t>
            </a:r>
            <a:r>
              <a:rPr lang="pl-PL" smtClean="0"/>
              <a:t> u razvoju i proveri naučnih pretpostavki i koordinaciji dostignutog znanja </a:t>
            </a:r>
          </a:p>
          <a:p>
            <a:pPr marL="381000" indent="-381000">
              <a:spcBef>
                <a:spcPts val="1200"/>
              </a:spcBef>
              <a:buFont typeface="Wingdings" pitchFamily="2" charset="2"/>
              <a:buNone/>
            </a:pPr>
            <a:r>
              <a:rPr lang="hr-HR" smtClean="0">
                <a:sym typeface="Wingdings" pitchFamily="2" charset="2"/>
              </a:rPr>
              <a:t></a:t>
            </a:r>
            <a:r>
              <a:rPr lang="pl-PL" smtClean="0"/>
              <a:t> </a:t>
            </a:r>
            <a:r>
              <a:rPr lang="pl-PL" b="1" smtClean="0"/>
              <a:t>Integrativni sistemski pristupi </a:t>
            </a:r>
            <a:r>
              <a:rPr lang="pl-PL" smtClean="0"/>
              <a:t>pokazuju značajno bolje rezultate od individualnih u </a:t>
            </a:r>
            <a:r>
              <a:rPr lang="pl-PL" b="1" smtClean="0"/>
              <a:t>prevenciji</a:t>
            </a:r>
            <a:r>
              <a:rPr lang="pl-PL" smtClean="0"/>
              <a:t> i </a:t>
            </a:r>
            <a:r>
              <a:rPr lang="pl-PL" b="1" smtClean="0"/>
              <a:t>suzbijanju</a:t>
            </a:r>
            <a:r>
              <a:rPr lang="pl-PL" smtClean="0"/>
              <a:t> antisocijalnog ponašanja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974E8-E5F7-4D4B-AA57-95B17773917D}" type="slidenum">
              <a:rPr lang="sr-Latn-CS"/>
              <a:pPr>
                <a:defRPr/>
              </a:pPr>
              <a:t>27</a:t>
            </a:fld>
            <a:endParaRPr lang="sr-Latn-C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sr-Latn-CS" sz="3200" b="1" dirty="0" smtClean="0"/>
              <a:t>Literatura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lvl="0"/>
            <a:r>
              <a:rPr lang="sr-Cyrl-CS" sz="2400" dirty="0" smtClean="0"/>
              <a:t>Hrnčić, J. (2009) Prestupništvo mladih: rizici, tokovi i ishodi. Institut za kriminološka i sociološka istraživanja, Beograd</a:t>
            </a:r>
            <a:r>
              <a:rPr lang="sr-Latn-CS" sz="2400" dirty="0" smtClean="0"/>
              <a:t>, str. </a:t>
            </a:r>
            <a:r>
              <a:rPr lang="sr-Latn-RS" sz="2400" dirty="0" smtClean="0"/>
              <a:t>13-73</a:t>
            </a:r>
            <a:r>
              <a:rPr lang="sr-Latn-CS" sz="2400" dirty="0" smtClean="0"/>
              <a:t>. </a:t>
            </a:r>
          </a:p>
          <a:p>
            <a:r>
              <a:rPr lang="sr-Cyrl-CS" sz="2400" dirty="0" smtClean="0"/>
              <a:t>Zakon o maloletnim učiniocima krivičnih dela i krivičnopravnoj zaštiti maloletnih lica (</a:t>
            </a:r>
            <a:r>
              <a:rPr lang="sl-SI" sz="2400" dirty="0" smtClean="0"/>
              <a:t>ZMUKDKZML, </a:t>
            </a:r>
            <a:r>
              <a:rPr lang="sr-Cyrl-CS" sz="2400" dirty="0" smtClean="0"/>
              <a:t>2005), Službeni glasnik Republike Srbije, vol. 61, br. 85, str. 99 - 123. </a:t>
            </a:r>
            <a:endParaRPr lang="en-US" sz="2400" dirty="0" smtClean="0"/>
          </a:p>
          <a:p>
            <a:pPr lvl="0"/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BAE2-C428-4C44-9A59-C5DAE5202C0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36295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200" b="1" dirty="0" smtClean="0">
                <a:solidFill>
                  <a:schemeClr val="tx2">
                    <a:satMod val="130000"/>
                  </a:schemeClr>
                </a:solidFill>
              </a:rPr>
              <a:t>Definicije maloletstva</a:t>
            </a:r>
            <a:endParaRPr lang="sr-Latn-CS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42938" y="1714500"/>
            <a:ext cx="8215312" cy="4533900"/>
          </a:xfrm>
        </p:spPr>
        <p:txBody>
          <a:bodyPr/>
          <a:lstStyle/>
          <a:p>
            <a:pPr marL="304800" indent="-304800">
              <a:lnSpc>
                <a:spcPct val="80000"/>
              </a:lnSpc>
              <a:buFont typeface="Wingdings 2" pitchFamily="18" charset="2"/>
              <a:buNone/>
            </a:pPr>
            <a:r>
              <a:rPr lang="sr-Latn-CS" sz="2400" smtClean="0"/>
              <a:t>Određivanje uzrasta:</a:t>
            </a:r>
          </a:p>
          <a:p>
            <a:pPr marL="304800" indent="-304800">
              <a:lnSpc>
                <a:spcPct val="80000"/>
              </a:lnSpc>
            </a:pPr>
            <a:r>
              <a:rPr lang="sr-Latn-CS" sz="2400" smtClean="0"/>
              <a:t>krivične odgovornosti</a:t>
            </a:r>
          </a:p>
          <a:p>
            <a:pPr marL="304800" indent="-304800">
              <a:lnSpc>
                <a:spcPct val="80000"/>
              </a:lnSpc>
            </a:pPr>
            <a:r>
              <a:rPr lang="sr-Latn-CS" sz="2400" smtClean="0"/>
              <a:t>maloletstva </a:t>
            </a:r>
          </a:p>
          <a:p>
            <a:pPr marL="304800" indent="-304800">
              <a:lnSpc>
                <a:spcPct val="9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sr-Cyrl-CS" sz="2400" b="1" smtClean="0"/>
              <a:t>Z</a:t>
            </a:r>
            <a:r>
              <a:rPr lang="ru-RU" sz="2400" b="1" smtClean="0"/>
              <a:t>akon</a:t>
            </a:r>
            <a:r>
              <a:rPr lang="sr-Latn-CS" sz="2400" b="1" smtClean="0"/>
              <a:t> o</a:t>
            </a:r>
            <a:r>
              <a:rPr lang="ru-RU" sz="2400" b="1" smtClean="0"/>
              <a:t> </a:t>
            </a:r>
            <a:r>
              <a:rPr lang="sr-Cyrl-CS" sz="2400" b="1" smtClean="0"/>
              <a:t>maloletnim učiniocima </a:t>
            </a:r>
            <a:r>
              <a:rPr lang="ru-RU" sz="2400" b="1" smtClean="0"/>
              <a:t>krivičnih dela i krivičnopravnoj zaštiti maloletnih lica</a:t>
            </a:r>
            <a:r>
              <a:rPr lang="sr-Latn-CS" sz="2400" smtClean="0"/>
              <a:t> (</a:t>
            </a:r>
            <a:r>
              <a:rPr lang="sl-SI" sz="2400" b="1" smtClean="0"/>
              <a:t>ZMUKDKZML)</a:t>
            </a:r>
            <a:r>
              <a:rPr lang="sl-SI" sz="2400" smtClean="0"/>
              <a:t>, čl. 3:</a:t>
            </a:r>
            <a:endParaRPr lang="en-US" sz="2400" smtClean="0"/>
          </a:p>
          <a:p>
            <a:pPr marL="304800" indent="-304800">
              <a:lnSpc>
                <a:spcPct val="90000"/>
              </a:lnSpc>
            </a:pPr>
            <a:r>
              <a:rPr lang="sl-SI" sz="2400" b="1" smtClean="0"/>
              <a:t>Maloletnik</a:t>
            </a:r>
            <a:r>
              <a:rPr lang="sl-SI" sz="2400" smtClean="0"/>
              <a:t> je lice koje je u vreme izvršenja krivičnog dela navršilo 14,  a nije navršilo 18 godina.</a:t>
            </a:r>
          </a:p>
          <a:p>
            <a:pPr marL="304800" indent="-304800">
              <a:lnSpc>
                <a:spcPct val="90000"/>
              </a:lnSpc>
            </a:pPr>
            <a:r>
              <a:rPr lang="sl-SI" sz="2400" b="1" smtClean="0"/>
              <a:t>Mlađi maloletnik</a:t>
            </a:r>
            <a:r>
              <a:rPr lang="sl-SI" sz="2400" smtClean="0"/>
              <a:t> je lice koje je u vreme izvršenja krivičnog dela navršilo 14, a nije navršilo 16godina. </a:t>
            </a:r>
          </a:p>
          <a:p>
            <a:pPr marL="304800" indent="-304800">
              <a:lnSpc>
                <a:spcPct val="90000"/>
              </a:lnSpc>
            </a:pPr>
            <a:r>
              <a:rPr lang="sl-SI" sz="2400" b="1" smtClean="0"/>
              <a:t>Stariji maloletnik</a:t>
            </a:r>
            <a:r>
              <a:rPr lang="sl-SI" sz="2400" smtClean="0"/>
              <a:t> je lice koje je u vreme izvršenja krivičnog dela navršilo 16, a nije navršilo 18 godina.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3C37E-8A95-4A94-83BC-BBFFD00E3D0A}" type="slidenum">
              <a:rPr lang="sr-Latn-CS"/>
              <a:pPr>
                <a:defRPr/>
              </a:pPr>
              <a:t>3</a:t>
            </a:fld>
            <a:endParaRPr lang="sr-Latn-C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362950" cy="108267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Karakteristike maloletničke delinkvencija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600200"/>
            <a:ext cx="8115300" cy="4997450"/>
          </a:xfrm>
        </p:spPr>
        <p:txBody>
          <a:bodyPr>
            <a:normAutofit fontScale="92500" lnSpcReduction="20000"/>
          </a:bodyPr>
          <a:lstStyle/>
          <a:p>
            <a:pPr marL="304800" indent="-3048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2400" dirty="0" smtClean="0"/>
              <a:t>Uglavnom </a:t>
            </a:r>
            <a:r>
              <a:rPr lang="it-IT" sz="2400" b="1" dirty="0" smtClean="0"/>
              <a:t>dela protiv imovine </a:t>
            </a:r>
            <a:r>
              <a:rPr lang="sr-Latn-CS" sz="2400" dirty="0" smtClean="0"/>
              <a:t>-</a:t>
            </a:r>
            <a:r>
              <a:rPr lang="it-IT" sz="2400" b="1" dirty="0" smtClean="0"/>
              <a:t> </a:t>
            </a:r>
            <a:r>
              <a:rPr lang="it-IT" sz="2400" dirty="0" smtClean="0"/>
              <a:t>vrhunac u </a:t>
            </a:r>
            <a:r>
              <a:rPr lang="it-IT" sz="2400" b="1" dirty="0" smtClean="0"/>
              <a:t>adolescenciji</a:t>
            </a:r>
            <a:r>
              <a:rPr lang="it-IT" sz="2400" dirty="0" smtClean="0"/>
              <a:t> (16-17 g), </a:t>
            </a:r>
            <a:endParaRPr lang="sr-Latn-CS" sz="2400" dirty="0" smtClean="0"/>
          </a:p>
          <a:p>
            <a:pPr marL="304800" indent="-3048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2400" dirty="0" smtClean="0"/>
              <a:t>Dela koja uključuju </a:t>
            </a:r>
            <a:r>
              <a:rPr lang="it-IT" sz="2400" b="1" dirty="0" smtClean="0"/>
              <a:t>nasilje</a:t>
            </a:r>
            <a:r>
              <a:rPr lang="it-IT" sz="2400" dirty="0" smtClean="0"/>
              <a:t> nad osobama </a:t>
            </a:r>
            <a:r>
              <a:rPr lang="sr-Latn-CS" sz="2400" dirty="0" smtClean="0"/>
              <a:t>- </a:t>
            </a:r>
            <a:r>
              <a:rPr lang="it-IT" sz="2400" dirty="0" smtClean="0"/>
              <a:t>mali </a:t>
            </a:r>
            <a:r>
              <a:rPr lang="sr-Latn-CS" sz="2400" dirty="0" smtClean="0"/>
              <a:t>%,  </a:t>
            </a:r>
            <a:r>
              <a:rPr lang="it-IT" sz="2400" dirty="0" smtClean="0"/>
              <a:t>karakterišu </a:t>
            </a:r>
            <a:r>
              <a:rPr lang="it-IT" sz="2400" b="1" dirty="0" smtClean="0"/>
              <a:t>odraslo</a:t>
            </a:r>
            <a:r>
              <a:rPr lang="it-IT" sz="2400" dirty="0" smtClean="0"/>
              <a:t> doba</a:t>
            </a:r>
            <a:r>
              <a:rPr lang="sr-Latn-CS" sz="2400" dirty="0" smtClean="0"/>
              <a:t>.</a:t>
            </a:r>
            <a:r>
              <a:rPr lang="it-IT" sz="2400" dirty="0" smtClean="0"/>
              <a:t> </a:t>
            </a:r>
            <a:endParaRPr lang="sr-Latn-CS" sz="2400" dirty="0" smtClean="0"/>
          </a:p>
          <a:p>
            <a:pPr marL="304800" indent="-30480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Latn-CS" sz="2400" b="1" dirty="0" smtClean="0"/>
              <a:t>Fenomeni pridruženi delinkvenciji:</a:t>
            </a:r>
            <a:endParaRPr lang="sr-Latn-CS" sz="2400" dirty="0" smtClean="0"/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druženje sa delinkventnim vršnjacima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nisko školsko postigniće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nisko samopoštovanje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bežanje od kuće,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bežanje iz škole,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skitnja,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zloupotreba supstanci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rane seksualne aktivnosti 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Latn-CS" sz="2400" dirty="0" smtClean="0"/>
              <a:t>povećan rizik za niz mentalnih poremećaja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l-PL" sz="2400" dirty="0" smtClean="0"/>
              <a:t>povećan rizik za </a:t>
            </a:r>
            <a:r>
              <a:rPr lang="sr-Latn-CS" sz="2400" dirty="0" smtClean="0"/>
              <a:t>povrede i nesreće</a:t>
            </a:r>
          </a:p>
          <a:p>
            <a:pPr marL="304800" indent="-3048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r-Latn-CS" sz="2400" dirty="0" smtClean="0"/>
          </a:p>
          <a:p>
            <a:pPr marL="304800" indent="-3048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r-Latn-CS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BFBA7-A6ED-4898-B225-0C4650A3ED26}" type="slidenum">
              <a:rPr lang="sr-Latn-CS"/>
              <a:pPr>
                <a:defRPr/>
              </a:pPr>
              <a:t>4</a:t>
            </a:fld>
            <a:endParaRPr lang="sr-Latn-C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362950" cy="12255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200" b="1" dirty="0" smtClean="0">
                <a:solidFill>
                  <a:schemeClr val="tx2">
                    <a:satMod val="130000"/>
                  </a:schemeClr>
                </a:solidFill>
              </a:rPr>
              <a:t>Primena mera prema maloletnicima</a:t>
            </a:r>
            <a:endParaRPr lang="sr-Latn-CS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785938"/>
            <a:ext cx="8362950" cy="44624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mtClean="0"/>
              <a:t>Tri tipa mera: </a:t>
            </a:r>
          </a:p>
          <a:p>
            <a:r>
              <a:rPr lang="sr-Latn-CS" smtClean="0"/>
              <a:t>Vaspitni nalozi</a:t>
            </a:r>
          </a:p>
          <a:p>
            <a:r>
              <a:rPr lang="sr-Latn-CS" smtClean="0"/>
              <a:t>Vaspitne mere</a:t>
            </a:r>
          </a:p>
          <a:p>
            <a:r>
              <a:rPr lang="sr-Latn-CS" smtClean="0"/>
              <a:t>Kazna zatvora</a:t>
            </a:r>
          </a:p>
          <a:p>
            <a:pPr>
              <a:buFont typeface="Wingdings" pitchFamily="2" charset="2"/>
              <a:buNone/>
            </a:pPr>
            <a:endParaRPr lang="sr-Latn-CS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BED10-B3E0-475D-86BB-493F99B46EBD}" type="slidenum">
              <a:rPr lang="sr-Latn-CS"/>
              <a:pPr>
                <a:defRPr/>
              </a:pPr>
              <a:t>5</a:t>
            </a:fld>
            <a:endParaRPr lang="sr-Latn-C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74638"/>
            <a:ext cx="8291512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Vaspitni nalozi</a:t>
            </a:r>
            <a:endParaRPr lang="sr-Latn-CS" sz="36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714500"/>
            <a:ext cx="8362950" cy="45339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/>
              <a:t>Svrha</a:t>
            </a:r>
            <a:r>
              <a:rPr lang="sr-Latn-CS" sz="2400" dirty="0" smtClean="0"/>
              <a:t> </a:t>
            </a:r>
            <a:r>
              <a:rPr lang="sl-SI" sz="2400" dirty="0" smtClean="0"/>
              <a:t>(ZMUKDKZML, čl. 6.):</a:t>
            </a:r>
            <a:r>
              <a:rPr lang="sr-Latn-CS" sz="24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sr-Latn-CS" sz="2400" dirty="0" smtClean="0"/>
              <a:t>da se </a:t>
            </a:r>
            <a:r>
              <a:rPr lang="sr-Latn-CS" sz="2400" b="1" dirty="0" smtClean="0"/>
              <a:t>ne pokreće </a:t>
            </a:r>
            <a:r>
              <a:rPr lang="sr-Latn-CS" sz="2400" dirty="0" smtClean="0"/>
              <a:t>krivični postupak il</a:t>
            </a:r>
            <a:r>
              <a:rPr lang="sr-Cyrl-CS" sz="2400" dirty="0" smtClean="0"/>
              <a:t>i </a:t>
            </a:r>
            <a:r>
              <a:rPr lang="sr-Latn-CS" sz="2400" dirty="0" smtClean="0"/>
              <a:t>da </a:t>
            </a:r>
            <a:r>
              <a:rPr lang="sr-Cyrl-CS" sz="2400" dirty="0" smtClean="0"/>
              <a:t>se o</a:t>
            </a:r>
            <a:r>
              <a:rPr lang="sr-Latn-CS" sz="2400" dirty="0" err="1" smtClean="0"/>
              <a:t>bustav</a:t>
            </a:r>
            <a:r>
              <a:rPr lang="sr-Cyrl-CS" sz="2400" dirty="0" smtClean="0"/>
              <a:t>i </a:t>
            </a:r>
            <a:r>
              <a:rPr lang="sr-Latn-CS" sz="2400" dirty="0" smtClean="0"/>
              <a:t>postupak prema maloletniku</a:t>
            </a:r>
          </a:p>
          <a:p>
            <a:pPr>
              <a:lnSpc>
                <a:spcPct val="80000"/>
              </a:lnSpc>
            </a:pPr>
            <a:r>
              <a:rPr lang="sr-Latn-CS" sz="2400" dirty="0" smtClean="0"/>
              <a:t>da se utiče na </a:t>
            </a:r>
            <a:r>
              <a:rPr lang="sr-Latn-CS" sz="2400" b="1" dirty="0" smtClean="0"/>
              <a:t>pravilan razvoj </a:t>
            </a:r>
            <a:r>
              <a:rPr lang="sr-Latn-CS" sz="2400" dirty="0" smtClean="0"/>
              <a:t>maloletnika i jačanje njegove lične odgovornosti kako ubuduće ne bi činio krivična dela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/>
              <a:t>Vrste </a:t>
            </a:r>
            <a:r>
              <a:rPr lang="sl-SI" sz="2400" dirty="0" smtClean="0"/>
              <a:t>(ZMUKDKZML, čl. 7.):</a:t>
            </a:r>
            <a:endParaRPr lang="sr-Latn-CS" sz="2400" dirty="0" smtClean="0"/>
          </a:p>
          <a:p>
            <a:pPr>
              <a:lnSpc>
                <a:spcPct val="80000"/>
              </a:lnSpc>
            </a:pPr>
            <a:r>
              <a:rPr lang="sr-Latn-CS" sz="2400" dirty="0" smtClean="0"/>
              <a:t> poravnanje sa oštećenim </a:t>
            </a:r>
          </a:p>
          <a:p>
            <a:pPr>
              <a:lnSpc>
                <a:spcPct val="80000"/>
              </a:lnSpc>
            </a:pPr>
            <a:r>
              <a:rPr lang="sr-Latn-CS" sz="2400" dirty="0" smtClean="0"/>
              <a:t>redovno pohađanje škole / odlaženje na posao</a:t>
            </a:r>
          </a:p>
          <a:p>
            <a:pPr>
              <a:lnSpc>
                <a:spcPct val="80000"/>
              </a:lnSpc>
            </a:pPr>
            <a:r>
              <a:rPr lang="sr-Latn-CS" sz="2400" dirty="0" smtClean="0"/>
              <a:t>uključivanje, bez naknade, u rad u zajednici</a:t>
            </a:r>
          </a:p>
          <a:p>
            <a:pPr>
              <a:lnSpc>
                <a:spcPct val="80000"/>
              </a:lnSpc>
            </a:pPr>
            <a:r>
              <a:rPr lang="sr-Latn-CS" sz="2400" dirty="0" smtClean="0"/>
              <a:t>podvrgavanje odgovarajućem ispitivanju i odvikavanju od zavisnosti </a:t>
            </a:r>
          </a:p>
          <a:p>
            <a:pPr>
              <a:lnSpc>
                <a:spcPct val="80000"/>
              </a:lnSpc>
            </a:pPr>
            <a:r>
              <a:rPr lang="sr-Latn-CS" sz="2400" dirty="0" smtClean="0"/>
              <a:t>uključivanje u pojedinačni ili grupni tretman u </a:t>
            </a:r>
            <a:r>
              <a:rPr lang="sr-Latn-CS" sz="2400" dirty="0" err="1" smtClean="0"/>
              <a:t>u</a:t>
            </a:r>
            <a:r>
              <a:rPr lang="sr-Latn-CS" sz="2400" dirty="0" smtClean="0"/>
              <a:t> odgovarajućoj zdravstvenoj ustanovi ili savetovalištu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FBA54-C81B-4974-AC01-8B90D017BD3E}" type="slidenum">
              <a:rPr lang="sr-Latn-CS"/>
              <a:pPr>
                <a:defRPr/>
              </a:pPr>
              <a:t>6</a:t>
            </a:fld>
            <a:endParaRPr lang="sr-Latn-C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36295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Vaspitne mere</a:t>
            </a:r>
            <a:endParaRPr lang="sr-Latn-CS" sz="36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643063"/>
            <a:ext cx="8362950" cy="46053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mtClean="0"/>
              <a:t>Svrha </a:t>
            </a:r>
            <a:r>
              <a:rPr lang="sl-SI" smtClean="0"/>
              <a:t>(ZMUKDKZML, čl. 10, st. 1.): </a:t>
            </a:r>
            <a:endParaRPr lang="sr-Latn-CS" smtClean="0"/>
          </a:p>
          <a:p>
            <a:r>
              <a:rPr lang="sr-Latn-CS" smtClean="0"/>
              <a:t>da se </a:t>
            </a:r>
            <a:r>
              <a:rPr lang="ru-RU" smtClean="0"/>
              <a:t>nadzorom</a:t>
            </a:r>
            <a:r>
              <a:rPr lang="sr-Cyrl-CS" smtClean="0"/>
              <a:t>, </a:t>
            </a:r>
            <a:r>
              <a:rPr lang="ru-RU" smtClean="0"/>
              <a:t>pru</a:t>
            </a:r>
            <a:r>
              <a:rPr lang="sr-Cyrl-CS" smtClean="0"/>
              <a:t>ž</a:t>
            </a:r>
            <a:r>
              <a:rPr lang="ru-RU" smtClean="0"/>
              <a:t>anjem za</a:t>
            </a:r>
            <a:r>
              <a:rPr lang="sr-Cyrl-CS" smtClean="0"/>
              <a:t>š</a:t>
            </a:r>
            <a:r>
              <a:rPr lang="ru-RU" smtClean="0"/>
              <a:t>tite i pomo</a:t>
            </a:r>
            <a:r>
              <a:rPr lang="sr-Cyrl-CS" smtClean="0"/>
              <a:t>ć</a:t>
            </a:r>
            <a:r>
              <a:rPr lang="ru-RU" smtClean="0"/>
              <a:t>i</a:t>
            </a:r>
            <a:r>
              <a:rPr lang="sr-Cyrl-CS" smtClean="0"/>
              <a:t>, </a:t>
            </a:r>
            <a:r>
              <a:rPr lang="ru-RU" smtClean="0"/>
              <a:t>kao i obezbe</a:t>
            </a:r>
            <a:r>
              <a:rPr lang="sr-Cyrl-CS" smtClean="0"/>
              <a:t>đ</a:t>
            </a:r>
            <a:r>
              <a:rPr lang="ru-RU" smtClean="0"/>
              <a:t>ivanjem op</a:t>
            </a:r>
            <a:r>
              <a:rPr lang="sr-Cyrl-CS" smtClean="0"/>
              <a:t>š</a:t>
            </a:r>
            <a:r>
              <a:rPr lang="ru-RU" smtClean="0"/>
              <a:t>teg i stru</a:t>
            </a:r>
            <a:r>
              <a:rPr lang="sr-Cyrl-CS" smtClean="0"/>
              <a:t>č</a:t>
            </a:r>
            <a:r>
              <a:rPr lang="ru-RU" smtClean="0"/>
              <a:t>nog osposobljavanja </a:t>
            </a:r>
            <a:endParaRPr lang="sr-Latn-CS" smtClean="0"/>
          </a:p>
          <a:p>
            <a:pPr lvl="1"/>
            <a:r>
              <a:rPr lang="ru-RU" smtClean="0"/>
              <a:t>uti</a:t>
            </a:r>
            <a:r>
              <a:rPr lang="sr-Cyrl-CS" smtClean="0"/>
              <a:t>č</a:t>
            </a:r>
            <a:r>
              <a:rPr lang="ru-RU" smtClean="0"/>
              <a:t>e na razvoj i ja</a:t>
            </a:r>
            <a:r>
              <a:rPr lang="sr-Cyrl-CS" smtClean="0"/>
              <a:t>č</a:t>
            </a:r>
            <a:r>
              <a:rPr lang="ru-RU" smtClean="0"/>
              <a:t>anje li</a:t>
            </a:r>
            <a:r>
              <a:rPr lang="sr-Cyrl-CS" smtClean="0"/>
              <a:t>č</a:t>
            </a:r>
            <a:r>
              <a:rPr lang="ru-RU" smtClean="0"/>
              <a:t>ne </a:t>
            </a:r>
            <a:r>
              <a:rPr lang="ru-RU" b="1" smtClean="0"/>
              <a:t>odgovornosti</a:t>
            </a:r>
            <a:r>
              <a:rPr lang="ru-RU" smtClean="0"/>
              <a:t> maloletnika</a:t>
            </a:r>
            <a:r>
              <a:rPr lang="sr-Cyrl-CS" smtClean="0"/>
              <a:t>, </a:t>
            </a:r>
            <a:r>
              <a:rPr lang="ru-RU" smtClean="0"/>
              <a:t>na </a:t>
            </a:r>
            <a:r>
              <a:rPr lang="ru-RU" b="1" smtClean="0"/>
              <a:t>vaspitavanje</a:t>
            </a:r>
            <a:r>
              <a:rPr lang="ru-RU" smtClean="0"/>
              <a:t> i pravilan razvoj njegove li</a:t>
            </a:r>
            <a:r>
              <a:rPr lang="sr-Cyrl-CS" smtClean="0"/>
              <a:t>č</a:t>
            </a:r>
            <a:r>
              <a:rPr lang="ru-RU" smtClean="0"/>
              <a:t>nosti</a:t>
            </a:r>
            <a:r>
              <a:rPr lang="sr-Cyrl-CS" smtClean="0"/>
              <a:t>, </a:t>
            </a:r>
            <a:endParaRPr lang="sr-Latn-CS" smtClean="0"/>
          </a:p>
          <a:p>
            <a:pPr lvl="1"/>
            <a:r>
              <a:rPr lang="ru-RU" smtClean="0"/>
              <a:t>kako bi se obezbedilo ponovno </a:t>
            </a:r>
            <a:r>
              <a:rPr lang="ru-RU" b="1" smtClean="0"/>
              <a:t>uklju</a:t>
            </a:r>
            <a:r>
              <a:rPr lang="sr-Cyrl-CS" b="1" smtClean="0"/>
              <a:t>č</a:t>
            </a:r>
            <a:r>
              <a:rPr lang="ru-RU" b="1" smtClean="0"/>
              <a:t>ivanje </a:t>
            </a:r>
            <a:r>
              <a:rPr lang="ru-RU" smtClean="0"/>
              <a:t>maloletnika u dru</a:t>
            </a:r>
            <a:r>
              <a:rPr lang="sr-Cyrl-CS" smtClean="0"/>
              <a:t>š</a:t>
            </a:r>
            <a:r>
              <a:rPr lang="ru-RU" smtClean="0"/>
              <a:t>tvenu zajednicu</a:t>
            </a:r>
            <a:r>
              <a:rPr lang="sr-Cyrl-CS" smtClean="0"/>
              <a:t>.</a:t>
            </a:r>
            <a:endParaRPr lang="ru-RU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1F99F-5CC8-4210-A22D-3E9FDF32E26A}" type="slidenum">
              <a:rPr lang="sr-Latn-CS"/>
              <a:pPr>
                <a:defRPr/>
              </a:pPr>
              <a:t>7</a:t>
            </a:fld>
            <a:endParaRPr lang="sr-Latn-C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74638"/>
            <a:ext cx="793432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sz="3600" b="1" dirty="0">
                <a:solidFill>
                  <a:schemeClr val="tx2">
                    <a:satMod val="130000"/>
                  </a:schemeClr>
                </a:solidFill>
              </a:rPr>
              <a:t>IZBOR VASPITNE MERE</a:t>
            </a:r>
            <a:endParaRPr lang="sr-Latn-CS" sz="36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447800"/>
            <a:ext cx="7934325" cy="4800600"/>
          </a:xfrm>
        </p:spPr>
        <p:txBody>
          <a:bodyPr/>
          <a:lstStyle/>
          <a:p>
            <a:pPr marL="304800" indent="-304800">
              <a:lnSpc>
                <a:spcPct val="80000"/>
              </a:lnSpc>
              <a:buFont typeface="Wingdings" pitchFamily="2" charset="2"/>
              <a:buNone/>
            </a:pPr>
            <a:r>
              <a:rPr lang="sl-SI" sz="2400" b="1" smtClean="0"/>
              <a:t>Pri izboru vaspitne mere sud će posebno uzeti u obzir </a:t>
            </a:r>
            <a:r>
              <a:rPr lang="sl-SI" sz="2400" smtClean="0"/>
              <a:t>(ZMUKDKZML, čl. 12.):</a:t>
            </a:r>
          </a:p>
          <a:p>
            <a:pPr marL="304800" indent="-304800">
              <a:lnSpc>
                <a:spcPct val="80000"/>
              </a:lnSpc>
            </a:pPr>
            <a:r>
              <a:rPr lang="sl-SI" sz="2400" b="1" smtClean="0"/>
              <a:t>uzrast i zrelost </a:t>
            </a:r>
            <a:r>
              <a:rPr lang="sl-SI" sz="2400" smtClean="0"/>
              <a:t>maloletnika, </a:t>
            </a:r>
          </a:p>
          <a:p>
            <a:pPr marL="304800" indent="-304800">
              <a:lnSpc>
                <a:spcPct val="80000"/>
              </a:lnSpc>
            </a:pPr>
            <a:r>
              <a:rPr lang="sl-SI" sz="2400" smtClean="0"/>
              <a:t>druga </a:t>
            </a:r>
            <a:r>
              <a:rPr lang="sr-Cyrl-CS" sz="2400" smtClean="0"/>
              <a:t>svojstva </a:t>
            </a:r>
            <a:r>
              <a:rPr lang="sl-SI" sz="2400" smtClean="0"/>
              <a:t>njegove </a:t>
            </a:r>
            <a:r>
              <a:rPr lang="sl-SI" sz="2400" b="1" smtClean="0"/>
              <a:t>ličnosti</a:t>
            </a:r>
            <a:r>
              <a:rPr lang="sl-SI" sz="2400" smtClean="0"/>
              <a:t> i stepen </a:t>
            </a:r>
            <a:r>
              <a:rPr lang="sl-SI" sz="2400" b="1" smtClean="0"/>
              <a:t>poremećaja</a:t>
            </a:r>
            <a:r>
              <a:rPr lang="sl-SI" sz="2400" smtClean="0"/>
              <a:t> u društvenom ponašanju, </a:t>
            </a:r>
          </a:p>
          <a:p>
            <a:pPr marL="304800" indent="-304800">
              <a:lnSpc>
                <a:spcPct val="80000"/>
              </a:lnSpc>
            </a:pPr>
            <a:r>
              <a:rPr lang="sl-SI" sz="2400" b="1" smtClean="0"/>
              <a:t>težinu</a:t>
            </a:r>
            <a:r>
              <a:rPr lang="sl-SI" sz="2400" smtClean="0"/>
              <a:t> dela, </a:t>
            </a:r>
          </a:p>
          <a:p>
            <a:pPr marL="304800" indent="-304800">
              <a:lnSpc>
                <a:spcPct val="80000"/>
              </a:lnSpc>
            </a:pPr>
            <a:r>
              <a:rPr lang="sl-SI" sz="2400" b="1" smtClean="0"/>
              <a:t>pobude</a:t>
            </a:r>
            <a:r>
              <a:rPr lang="sl-SI" sz="2400" smtClean="0"/>
              <a:t> iz kojih je delo učinio, </a:t>
            </a:r>
          </a:p>
          <a:p>
            <a:pPr marL="304800" indent="-304800">
              <a:lnSpc>
                <a:spcPct val="80000"/>
              </a:lnSpc>
            </a:pPr>
            <a:r>
              <a:rPr lang="sl-SI" sz="2400" b="1" smtClean="0"/>
              <a:t>sredinu</a:t>
            </a:r>
            <a:r>
              <a:rPr lang="sl-SI" sz="2400" smtClean="0"/>
              <a:t> i prilike u kojima je živeo, </a:t>
            </a:r>
          </a:p>
          <a:p>
            <a:pPr marL="304800" indent="-304800">
              <a:lnSpc>
                <a:spcPct val="80000"/>
              </a:lnSpc>
            </a:pPr>
            <a:r>
              <a:rPr lang="sl-SI" sz="2400" b="1" smtClean="0"/>
              <a:t>ponašanje</a:t>
            </a:r>
            <a:r>
              <a:rPr lang="sl-SI" sz="2400" smtClean="0"/>
              <a:t> </a:t>
            </a:r>
            <a:r>
              <a:rPr lang="sl-SI" sz="2400" b="1" smtClean="0"/>
              <a:t>posle</a:t>
            </a:r>
            <a:r>
              <a:rPr lang="sl-SI" sz="2400" smtClean="0"/>
              <a:t> učinjenog krivičnog dela, </a:t>
            </a:r>
            <a:r>
              <a:rPr lang="sr-Cyrl-CS" sz="2400" smtClean="0"/>
              <a:t>a </a:t>
            </a:r>
            <a:r>
              <a:rPr lang="sl-SI" sz="2400" smtClean="0"/>
              <a:t>posebno</a:t>
            </a:r>
            <a:r>
              <a:rPr lang="sr-Cyrl-CS" sz="2400" smtClean="0"/>
              <a:t>, </a:t>
            </a:r>
            <a:r>
              <a:rPr lang="sl-SI" sz="2400" smtClean="0"/>
              <a:t>da li je sprečio ili pokušao da spreči nastupanje štetne posledice, nadoknadio ili pokušao da naknadi pričinjenu štetu, </a:t>
            </a:r>
          </a:p>
          <a:p>
            <a:pPr marL="304800" indent="-304800">
              <a:lnSpc>
                <a:spcPct val="80000"/>
              </a:lnSpc>
            </a:pPr>
            <a:r>
              <a:rPr lang="sl-SI" sz="2400" smtClean="0"/>
              <a:t>da li je prema maloletniku </a:t>
            </a:r>
            <a:r>
              <a:rPr lang="sl-SI" sz="2400" b="1" smtClean="0"/>
              <a:t>ranije</a:t>
            </a:r>
            <a:r>
              <a:rPr lang="sl-SI" sz="2400" smtClean="0"/>
              <a:t> bila izre</a:t>
            </a:r>
            <a:r>
              <a:rPr lang="sr-Cyrl-CS" sz="2400" smtClean="0"/>
              <a:t>č</a:t>
            </a:r>
            <a:r>
              <a:rPr lang="sl-SI" sz="2400" smtClean="0"/>
              <a:t>ena </a:t>
            </a:r>
            <a:r>
              <a:rPr lang="sr-Cyrl-CS" sz="2400" smtClean="0"/>
              <a:t>sankcija, </a:t>
            </a:r>
            <a:endParaRPr lang="sr-Latn-CS" sz="2400" smtClean="0"/>
          </a:p>
          <a:p>
            <a:pPr marL="304800" indent="-304800">
              <a:lnSpc>
                <a:spcPct val="80000"/>
              </a:lnSpc>
            </a:pPr>
            <a:r>
              <a:rPr lang="sl-SI" sz="2400" smtClean="0"/>
              <a:t>sve druge </a:t>
            </a:r>
            <a:r>
              <a:rPr lang="sl-SI" sz="2400" b="1" smtClean="0"/>
              <a:t>okolnosti</a:t>
            </a:r>
            <a:endParaRPr lang="en-US" sz="240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9278B-AE59-40C6-B17D-F134EAC34D0D}" type="slidenum">
              <a:rPr lang="sr-Latn-CS"/>
              <a:pPr>
                <a:defRPr/>
              </a:pPr>
              <a:t>8</a:t>
            </a:fld>
            <a:endParaRPr lang="sr-Latn-C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74638"/>
            <a:ext cx="793432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b="1" dirty="0">
                <a:solidFill>
                  <a:schemeClr val="tx2">
                    <a:satMod val="130000"/>
                  </a:schemeClr>
                </a:solidFill>
              </a:rPr>
              <a:t>VRSTE </a:t>
            </a:r>
            <a:r>
              <a:rPr lang="sr-Latn-CS" sz="3600" b="1" dirty="0" smtClean="0">
                <a:solidFill>
                  <a:schemeClr val="tx2">
                    <a:satMod val="130000"/>
                  </a:schemeClr>
                </a:solidFill>
              </a:rPr>
              <a:t> VASPITNIH </a:t>
            </a:r>
            <a:r>
              <a:rPr lang="sr-Latn-CS" sz="3600" b="1" dirty="0">
                <a:solidFill>
                  <a:schemeClr val="tx2">
                    <a:satMod val="130000"/>
                  </a:schemeClr>
                </a:solidFill>
              </a:rPr>
              <a:t>MERA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500188"/>
            <a:ext cx="7686675" cy="4953000"/>
          </a:xfrm>
        </p:spPr>
        <p:txBody>
          <a:bodyPr>
            <a:normAutofit fontScale="92500" lnSpcReduction="10000"/>
          </a:bodyPr>
          <a:lstStyle/>
          <a:p>
            <a:pPr marL="263525" indent="-263525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sl-SI" sz="2400" b="1" dirty="0"/>
              <a:t>Vrste vaspitnih mera (ZMUKDKZML, čl. 11.): </a:t>
            </a:r>
          </a:p>
          <a:p>
            <a:pPr marL="263525" indent="-263525" fontAlgn="auto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sr-Cyrl-CS" sz="2400" b="1" dirty="0"/>
              <a:t>m</a:t>
            </a:r>
            <a:r>
              <a:rPr lang="sl-SI" sz="2400" b="1" dirty="0"/>
              <a:t>ere upozorenja i usmeravanja – </a:t>
            </a:r>
            <a:r>
              <a:rPr lang="sl-SI" sz="2400" dirty="0"/>
              <a:t>kratkotrajne: </a:t>
            </a:r>
          </a:p>
          <a:p>
            <a:pPr marL="712788" lvl="1" indent="-269875" fontAlgn="auto">
              <a:lnSpc>
                <a:spcPct val="8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sl-SI" dirty="0"/>
              <a:t>sudski </a:t>
            </a:r>
            <a:r>
              <a:rPr lang="sl-SI" b="1" dirty="0"/>
              <a:t>ukor </a:t>
            </a:r>
          </a:p>
          <a:p>
            <a:pPr marL="712788" lvl="1" indent="-269875" fontAlgn="auto">
              <a:lnSpc>
                <a:spcPct val="8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sl-SI" b="1" dirty="0"/>
              <a:t>posebne</a:t>
            </a:r>
            <a:r>
              <a:rPr lang="sl-SI" dirty="0"/>
              <a:t> </a:t>
            </a:r>
            <a:r>
              <a:rPr lang="sl-SI" dirty="0" smtClean="0"/>
              <a:t>obaveze</a:t>
            </a:r>
            <a:endParaRPr lang="sr-Latn-CS" b="1" dirty="0" smtClean="0"/>
          </a:p>
          <a:p>
            <a:pPr marL="457200" indent="-457200" fontAlgn="auto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sr-Cyrl-CS" sz="2400" b="1" dirty="0" smtClean="0"/>
              <a:t>m</a:t>
            </a:r>
            <a:r>
              <a:rPr lang="sl-SI" sz="2400" b="1" dirty="0" smtClean="0"/>
              <a:t>ere pojačanog nadzora</a:t>
            </a:r>
            <a:r>
              <a:rPr lang="sl-SI" sz="2400" dirty="0" smtClean="0"/>
              <a:t> (trajnije, uz stručni nadzor i pomoć, ostanak u dotadašnjoj sredini):</a:t>
            </a:r>
          </a:p>
          <a:p>
            <a:pPr marL="712788" lvl="1" indent="-269875" fontAlgn="auto">
              <a:lnSpc>
                <a:spcPct val="8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sl-SI" dirty="0" smtClean="0"/>
              <a:t>od strane </a:t>
            </a:r>
            <a:r>
              <a:rPr lang="sl-SI" b="1" dirty="0" smtClean="0"/>
              <a:t>roditelja</a:t>
            </a:r>
            <a:r>
              <a:rPr lang="sl-SI" dirty="0" smtClean="0"/>
              <a:t>, usvojioca ili staraoca</a:t>
            </a:r>
          </a:p>
          <a:p>
            <a:pPr marL="712788" lvl="1" indent="-269875" fontAlgn="auto">
              <a:lnSpc>
                <a:spcPct val="8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sl-SI" dirty="0" smtClean="0"/>
              <a:t>u </a:t>
            </a:r>
            <a:r>
              <a:rPr lang="sl-SI" b="1" dirty="0" smtClean="0"/>
              <a:t>drugoj porodici</a:t>
            </a:r>
          </a:p>
          <a:p>
            <a:pPr marL="712788" lvl="1" indent="-269875" fontAlgn="auto">
              <a:lnSpc>
                <a:spcPct val="8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sl-SI" dirty="0" smtClean="0"/>
              <a:t>od strane </a:t>
            </a:r>
            <a:r>
              <a:rPr lang="sl-SI" b="1" dirty="0" smtClean="0"/>
              <a:t>organa starateljstva</a:t>
            </a:r>
          </a:p>
          <a:p>
            <a:pPr marL="712788" lvl="1" indent="-269875" fontAlgn="auto">
              <a:lnSpc>
                <a:spcPct val="8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sl-SI" dirty="0" smtClean="0"/>
              <a:t>uz </a:t>
            </a:r>
            <a:r>
              <a:rPr lang="sl-SI" b="1" dirty="0" smtClean="0"/>
              <a:t>dnevni boravak </a:t>
            </a:r>
            <a:r>
              <a:rPr lang="sl-SI" dirty="0" smtClean="0"/>
              <a:t>u odgovarajućoj ustanovi za vaspitavanje i obrazovanje maloletnika</a:t>
            </a:r>
          </a:p>
          <a:p>
            <a:pPr marL="457200" indent="-457200" fontAlgn="auto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sr-Cyrl-CS" sz="2400" b="1" dirty="0" smtClean="0"/>
              <a:t>z</a:t>
            </a:r>
            <a:r>
              <a:rPr lang="sl-SI" sz="2400" b="1" dirty="0" smtClean="0"/>
              <a:t>avodske mere - </a:t>
            </a:r>
            <a:r>
              <a:rPr lang="sl-SI" sz="2400" dirty="0" smtClean="0"/>
              <a:t>trajnije mere vaspitavanja, lečenja i osposobljavanja, potpuno odvajanje iz dotadašnje sredine (vaspitna ustanova, vaspitno-popravni dom, ustanova za lečenje i osposobljavanje)</a:t>
            </a:r>
            <a:endParaRPr lang="sl-SI" sz="2400" b="1" dirty="0" smtClean="0"/>
          </a:p>
          <a:p>
            <a:pPr marL="304800" indent="-3048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sl-SI" sz="2400" dirty="0" smtClean="0">
                <a:sym typeface="Wingdings" pitchFamily="2" charset="2"/>
              </a:rPr>
              <a:t>	  </a:t>
            </a:r>
            <a:r>
              <a:rPr lang="sl-SI" sz="2400" dirty="0" smtClean="0"/>
              <a:t>poslednje sredstvo i </a:t>
            </a:r>
            <a:r>
              <a:rPr lang="sr-Latn-CS" sz="2400" dirty="0" smtClean="0"/>
              <a:t>u najkraćem mogućem trajanju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C56C8D-952C-4A56-BD37-8984F8F7587A}" type="slidenum">
              <a:rPr lang="sr-Latn-CS"/>
              <a:pPr>
                <a:defRPr/>
              </a:pPr>
              <a:t>9</a:t>
            </a:fld>
            <a:endParaRPr lang="sr-Latn-C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1706</TotalTime>
  <Words>2008</Words>
  <Application>Microsoft Office PowerPoint</Application>
  <PresentationFormat>On-screen Show (4:3)</PresentationFormat>
  <Paragraphs>247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         </vt:lpstr>
      <vt:lpstr>MALOLETNIČKA DELINKVENCIJA</vt:lpstr>
      <vt:lpstr>Definicije maloletstva</vt:lpstr>
      <vt:lpstr>Karakteristike maloletničke delinkvencija </vt:lpstr>
      <vt:lpstr>Primena mera prema maloletnicima</vt:lpstr>
      <vt:lpstr>Vaspitni nalozi</vt:lpstr>
      <vt:lpstr>Vaspitne mere</vt:lpstr>
      <vt:lpstr>IZBOR VASPITNE MERE</vt:lpstr>
      <vt:lpstr>VRSTE  VASPITNIH MERA</vt:lpstr>
      <vt:lpstr>KAZNA MALOLETNIČKOG  ZATVORA</vt:lpstr>
      <vt:lpstr>SRODNI POJMOVI  </vt:lpstr>
      <vt:lpstr>Antisocijalno ponašanje</vt:lpstr>
      <vt:lpstr>TEORIJE  ANTISOCIJALNOG PONAŠANJA</vt:lpstr>
      <vt:lpstr>Teorija ograničene racionalnosti/izbora/1</vt:lpstr>
      <vt:lpstr>Teorija ograničene racionalnosti/izbora/2</vt:lpstr>
      <vt:lpstr>Socijalno informaciono procesiranje/1</vt:lpstr>
      <vt:lpstr>Socijalno informaciono procesiranje/2</vt:lpstr>
      <vt:lpstr>Model stadijuma socijalne interakcije</vt:lpstr>
      <vt:lpstr>Prva faza: osnovni trening</vt:lpstr>
      <vt:lpstr>Koursivni model/1</vt:lpstr>
      <vt:lpstr>Koursivni model/2</vt:lpstr>
      <vt:lpstr>Druga faza: reakcija socijalnog okruženja </vt:lpstr>
      <vt:lpstr>Treća faza: devijantni vršnjaci i učenje antisocijanih veština </vt:lpstr>
      <vt:lpstr>Četvrta faza: karijera antisocijanog odraslog </vt:lpstr>
      <vt:lpstr> Strukturalna porodična terapija</vt:lpstr>
      <vt:lpstr>Teorija socijalne ekologije </vt:lpstr>
      <vt:lpstr>KOMENTAR </vt:lpstr>
      <vt:lpstr>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FORENZIČKA PSIHOLOGIJA</dc:title>
  <dc:creator>user</dc:creator>
  <cp:lastModifiedBy>Jasna</cp:lastModifiedBy>
  <cp:revision>45</cp:revision>
  <dcterms:created xsi:type="dcterms:W3CDTF">2009-03-11T17:03:11Z</dcterms:created>
  <dcterms:modified xsi:type="dcterms:W3CDTF">2020-03-24T14:39:01Z</dcterms:modified>
</cp:coreProperties>
</file>