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9"/>
  </p:notesMasterIdLst>
  <p:handoutMasterIdLst>
    <p:handoutMasterId r:id="rId30"/>
  </p:handoutMasterIdLst>
  <p:sldIdLst>
    <p:sldId id="404" r:id="rId2"/>
    <p:sldId id="352" r:id="rId3"/>
    <p:sldId id="316" r:id="rId4"/>
    <p:sldId id="317" r:id="rId5"/>
    <p:sldId id="343" r:id="rId6"/>
    <p:sldId id="319" r:id="rId7"/>
    <p:sldId id="381" r:id="rId8"/>
    <p:sldId id="397" r:id="rId9"/>
    <p:sldId id="382" r:id="rId10"/>
    <p:sldId id="383" r:id="rId11"/>
    <p:sldId id="403" r:id="rId12"/>
    <p:sldId id="384" r:id="rId13"/>
    <p:sldId id="386" r:id="rId14"/>
    <p:sldId id="385" r:id="rId15"/>
    <p:sldId id="387" r:id="rId16"/>
    <p:sldId id="388" r:id="rId17"/>
    <p:sldId id="399" r:id="rId18"/>
    <p:sldId id="398" r:id="rId19"/>
    <p:sldId id="389" r:id="rId20"/>
    <p:sldId id="390" r:id="rId21"/>
    <p:sldId id="391" r:id="rId22"/>
    <p:sldId id="392" r:id="rId23"/>
    <p:sldId id="402" r:id="rId24"/>
    <p:sldId id="393" r:id="rId25"/>
    <p:sldId id="394" r:id="rId26"/>
    <p:sldId id="395" r:id="rId27"/>
    <p:sldId id="401" r:id="rId28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>
      <p:cViewPr varScale="1">
        <p:scale>
          <a:sx n="53" d="100"/>
          <a:sy n="53" d="100"/>
        </p:scale>
        <p:origin x="-8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0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D99C98-0623-4FD0-A608-63853E404923}" type="datetimeFigureOut">
              <a:rPr lang="sr-Latn-CS"/>
              <a:pPr>
                <a:defRPr/>
              </a:pPr>
              <a:t>24.3.2020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22B14EA-3FD2-445C-BFC3-CE1B0261E8E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82A9C72-8031-4EBA-A2D6-58A9E90CEC4B}" type="datetimeFigureOut">
              <a:rPr lang="sr-Latn-CS"/>
              <a:pPr>
                <a:defRPr/>
              </a:pPr>
              <a:t>24.3.2020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0C7FAA4-4F75-4DE7-B7C0-DD2C3F86B97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B8BBF-7317-4E1B-8B32-F9BE1CE5754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AE5B3-BA04-4681-871B-FB076E01CA5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24AD4-3D69-4E1D-8F6E-5DC88526EBD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572B-C177-4E5D-8978-C5088D21A3D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E30C-8A3C-4CCF-BEF2-5F7B0F089A8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81F41-EDFB-48D0-9778-AB64CD6EFA1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EE3B6-8634-49A6-89AA-534B1407514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AF64-0697-486D-B6CB-0A66F297612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98363-3BCE-436C-8B62-3854A31E39B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4410E-F350-4D9C-9423-76D4927CA98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5DCA2-1360-4CD0-938A-1120B9EEA11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7F6291A-2352-4A1B-9DEC-EB2FEA317A1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89" r:id="rId2"/>
    <p:sldLayoutId id="2147483898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9" r:id="rId9"/>
    <p:sldLayoutId id="2147483895" r:id="rId10"/>
    <p:sldLayoutId id="214748389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endParaRPr lang="sr-Latn-CS" sz="3600" dirty="0" smtClean="0">
              <a:solidFill>
                <a:schemeClr val="tx2">
                  <a:satMod val="130000"/>
                </a:schemeClr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764704"/>
            <a:ext cx="6753225" cy="5500688"/>
          </a:xfrm>
        </p:spPr>
        <p:txBody>
          <a:bodyPr/>
          <a:lstStyle/>
          <a:p>
            <a:pPr marR="0" algn="l"/>
            <a:r>
              <a:rPr lang="en-US" sz="2400" dirty="0" smtClean="0">
                <a:latin typeface="Arial" charset="0"/>
              </a:rPr>
              <a:t>SOCIJ</a:t>
            </a:r>
            <a:r>
              <a:rPr lang="sr-Latn-CS" sz="2400" dirty="0" smtClean="0">
                <a:latin typeface="Arial" charset="0"/>
              </a:rPr>
              <a:t>AL</a:t>
            </a:r>
            <a:r>
              <a:rPr lang="en-US" sz="2400" dirty="0" smtClean="0">
                <a:latin typeface="Arial" charset="0"/>
              </a:rPr>
              <a:t>NI RAD SA DECOM I MLADIMA </a:t>
            </a:r>
            <a:endParaRPr lang="sr-Latn-CS" sz="2400" dirty="0" smtClean="0">
              <a:latin typeface="Arial" charset="0"/>
            </a:endParaRPr>
          </a:p>
          <a:p>
            <a:pPr marR="0" algn="l"/>
            <a:r>
              <a:rPr lang="sr-Latn-CS" sz="2400" dirty="0" smtClean="0">
                <a:latin typeface="Arial" charset="0"/>
              </a:rPr>
              <a:t>SA PROBLEMIMA </a:t>
            </a:r>
            <a:r>
              <a:rPr lang="en-US" sz="2400" dirty="0" smtClean="0">
                <a:latin typeface="Arial" charset="0"/>
              </a:rPr>
              <a:t>U </a:t>
            </a:r>
            <a:r>
              <a:rPr lang="sr-Latn-CS" sz="2400" dirty="0" smtClean="0">
                <a:latin typeface="Arial" charset="0"/>
              </a:rPr>
              <a:t>PONAŠANJ</a:t>
            </a:r>
            <a:r>
              <a:rPr lang="en-US" sz="2400" dirty="0" smtClean="0">
                <a:latin typeface="Arial" charset="0"/>
              </a:rPr>
              <a:t>U</a:t>
            </a:r>
            <a:r>
              <a:rPr lang="sr-Latn-CS" sz="2400" dirty="0" smtClean="0">
                <a:latin typeface="Arial" charset="0"/>
              </a:rPr>
              <a:t> I U SUKOBU SA ZAKONOM </a:t>
            </a:r>
          </a:p>
          <a:p>
            <a:pPr marR="0" algn="l"/>
            <a:r>
              <a:rPr lang="sr-Latn-CS" sz="2400" i="1" dirty="0" smtClean="0">
                <a:latin typeface="Arial" pitchFamily="34" charset="0"/>
                <a:cs typeface="Arial" pitchFamily="34" charset="0"/>
              </a:rPr>
              <a:t>Jasna Hrnčić</a:t>
            </a:r>
          </a:p>
          <a:p>
            <a:pPr marR="0"/>
            <a:endParaRPr lang="sr-Latn-CS" dirty="0" smtClean="0"/>
          </a:p>
          <a:p>
            <a:pPr marR="0"/>
            <a:endParaRPr lang="sr-Latn-RS" sz="2800" dirty="0" smtClean="0">
              <a:latin typeface="Arial" pitchFamily="34" charset="0"/>
              <a:cs typeface="Arial" pitchFamily="34" charset="0"/>
            </a:endParaRPr>
          </a:p>
          <a:p>
            <a:pPr algn="l" eaLnBrk="1" hangingPunct="1"/>
            <a:r>
              <a:rPr lang="en-GB" sz="2800" b="1" dirty="0" smtClean="0">
                <a:latin typeface="Arial" pitchFamily="34" charset="0"/>
                <a:cs typeface="Arial" pitchFamily="34" charset="0"/>
              </a:rPr>
              <a:t>MEĐUNARODNI STANDARDI O ZAŠTITI DETETA U </a:t>
            </a: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OBLASTI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 MALOLETNIČKOG PRAVOSUĐA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l" eaLnBrk="1" hangingPunct="1"/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MERE I USLUGE</a:t>
            </a:r>
          </a:p>
          <a:p>
            <a:pPr marR="0"/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D4ABE-9B32-4F2B-BEAD-0577F9884207}" type="slidenum">
              <a:rPr lang="sr-Latn-CS"/>
              <a:pPr>
                <a:defRPr/>
              </a:pPr>
              <a:t>1</a:t>
            </a:fld>
            <a:endParaRPr lang="sr-Latn-C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 eaLnBrk="1" hangingPunct="1"/>
            <a:r>
              <a:rPr lang="sr-Cyrl-CS" sz="3600" b="1" smtClean="0"/>
              <a:t> </a:t>
            </a:r>
            <a:r>
              <a:rPr lang="sr-Latn-CS" sz="3600" b="1" smtClean="0"/>
              <a:t/>
            </a:r>
            <a:br>
              <a:rPr lang="sr-Latn-CS" sz="3600" b="1" smtClean="0"/>
            </a:br>
            <a:r>
              <a:rPr lang="sr-Cyrl-CS" sz="3600" b="1" smtClean="0"/>
              <a:t>DIVERZIONE </a:t>
            </a:r>
            <a:r>
              <a:rPr lang="sr-Latn-CS" sz="3600" b="1" smtClean="0"/>
              <a:t>MERE/2</a:t>
            </a:r>
            <a:endParaRPr lang="en-US" sz="360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786312"/>
          </a:xfrm>
        </p:spPr>
        <p:txBody>
          <a:bodyPr/>
          <a:lstStyle/>
          <a:p>
            <a:pPr marL="341313" lvl="1" indent="-341313" eaLnBrk="1" hangingPunct="1">
              <a:spcBef>
                <a:spcPts val="600"/>
              </a:spcBef>
              <a:tabLst>
                <a:tab pos="341313" algn="l"/>
              </a:tabLst>
              <a:defRPr/>
            </a:pPr>
            <a:r>
              <a:rPr lang="sr-Latn-CS" dirty="0" err="1" smtClean="0"/>
              <a:t>Diverzione</a:t>
            </a:r>
            <a:r>
              <a:rPr lang="sr-Latn-CS" dirty="0" smtClean="0"/>
              <a:t> mere (DM) su </a:t>
            </a:r>
            <a:r>
              <a:rPr lang="sr-Latn-CS" b="1" dirty="0" smtClean="0"/>
              <a:t>dobrovoljne</a:t>
            </a:r>
            <a:r>
              <a:rPr lang="sr-Latn-CS" dirty="0" smtClean="0"/>
              <a:t> za prestupnika. </a:t>
            </a:r>
          </a:p>
          <a:p>
            <a:pPr marL="341313" lvl="1" indent="-341313" eaLnBrk="1" hangingPunct="1">
              <a:spcBef>
                <a:spcPts val="600"/>
              </a:spcBef>
              <a:tabLst>
                <a:tab pos="341313" algn="l"/>
              </a:tabLst>
              <a:defRPr/>
            </a:pPr>
            <a:r>
              <a:rPr lang="sr-Cyrl-CS" dirty="0" smtClean="0"/>
              <a:t>Dete mora da</a:t>
            </a:r>
            <a:r>
              <a:rPr lang="sr-Cyrl-CS" i="1" dirty="0" smtClean="0"/>
              <a:t> </a:t>
            </a:r>
            <a:r>
              <a:rPr lang="sr-Latn-CS" b="1" dirty="0" smtClean="0"/>
              <a:t>prihvati odgovornost za</a:t>
            </a:r>
            <a:r>
              <a:rPr lang="sr-Cyrl-CS" b="1" dirty="0" smtClean="0"/>
              <a:t> krivično delo</a:t>
            </a:r>
            <a:r>
              <a:rPr lang="sr-Latn-CS" dirty="0" smtClean="0"/>
              <a:t> - </a:t>
            </a:r>
            <a:r>
              <a:rPr lang="sr-Cyrl-CS" dirty="0" smtClean="0"/>
              <a:t>ako </a:t>
            </a:r>
            <a:r>
              <a:rPr lang="sr-Latn-CS" dirty="0" smtClean="0"/>
              <a:t>ne</a:t>
            </a:r>
            <a:r>
              <a:rPr lang="sr-Cyrl-CS" dirty="0" smtClean="0"/>
              <a:t>, slučaj treba rešavati na sudu</a:t>
            </a:r>
            <a:r>
              <a:rPr lang="sr-Latn-CS" dirty="0" smtClean="0"/>
              <a:t>. </a:t>
            </a:r>
          </a:p>
          <a:p>
            <a:pPr marL="341313" lvl="1" indent="-341313" eaLnBrk="1" hangingPunct="1">
              <a:spcBef>
                <a:spcPts val="600"/>
              </a:spcBef>
              <a:tabLst>
                <a:tab pos="341313" algn="l"/>
              </a:tabLst>
              <a:defRPr/>
            </a:pPr>
            <a:r>
              <a:rPr lang="sr-Cyrl-CS" dirty="0" smtClean="0"/>
              <a:t>Dete ili njegovi roditelji ili staratelji </a:t>
            </a:r>
            <a:r>
              <a:rPr lang="sr-Latn-CS" dirty="0" smtClean="0"/>
              <a:t> </a:t>
            </a:r>
            <a:r>
              <a:rPr lang="sr-Cyrl-CS" dirty="0" smtClean="0"/>
              <a:t>se </a:t>
            </a:r>
            <a:r>
              <a:rPr lang="sr-Cyrl-CS" dirty="0" err="1" smtClean="0"/>
              <a:t>mo</a:t>
            </a:r>
            <a:r>
              <a:rPr lang="sr-Latn-CS" dirty="0" smtClean="0"/>
              <a:t>gu</a:t>
            </a:r>
            <a:r>
              <a:rPr lang="sr-Cyrl-CS" dirty="0" smtClean="0"/>
              <a:t> </a:t>
            </a:r>
            <a:r>
              <a:rPr lang="sr-Cyrl-CS" b="1" dirty="0" smtClean="0"/>
              <a:t>u svakom momentu odreći </a:t>
            </a:r>
            <a:r>
              <a:rPr lang="sr-Cyrl-CS" b="1" dirty="0" err="1" smtClean="0"/>
              <a:t>diverzionog</a:t>
            </a:r>
            <a:r>
              <a:rPr lang="sr-Cyrl-CS" b="1" dirty="0" smtClean="0"/>
              <a:t> postupka</a:t>
            </a:r>
            <a:r>
              <a:rPr lang="sr-Cyrl-CS" dirty="0" smtClean="0"/>
              <a:t> i imati </a:t>
            </a:r>
            <a:r>
              <a:rPr lang="sr-Cyrl-CS" b="1" dirty="0" smtClean="0"/>
              <a:t>pristup </a:t>
            </a:r>
            <a:r>
              <a:rPr lang="sr-Latn-CS" b="1" dirty="0" smtClean="0"/>
              <a:t>i </a:t>
            </a:r>
            <a:r>
              <a:rPr lang="sr-Cyrl-CS" b="1" dirty="0" smtClean="0"/>
              <a:t>pravo na sudski postupak</a:t>
            </a:r>
            <a:r>
              <a:rPr lang="sr-Latn-CS" b="1" dirty="0" smtClean="0"/>
              <a:t>.</a:t>
            </a:r>
            <a:r>
              <a:rPr lang="sr-Cyrl-CS" dirty="0" smtClean="0"/>
              <a:t> </a:t>
            </a:r>
            <a:endParaRPr lang="sr-Latn-CS" dirty="0" smtClean="0"/>
          </a:p>
          <a:p>
            <a:pPr marL="341313" lvl="1" indent="-341313" eaLnBrk="1" hangingPunct="1">
              <a:spcBef>
                <a:spcPts val="600"/>
              </a:spcBef>
              <a:tabLst>
                <a:tab pos="341313" algn="l"/>
              </a:tabLst>
              <a:defRPr/>
            </a:pPr>
            <a:r>
              <a:rPr lang="sr-Latn-CS" dirty="0" smtClean="0"/>
              <a:t>Učešće u </a:t>
            </a:r>
            <a:r>
              <a:rPr lang="sr-Latn-CS" dirty="0" err="1" smtClean="0"/>
              <a:t>diverzionim</a:t>
            </a:r>
            <a:r>
              <a:rPr lang="sr-Latn-CS" dirty="0" smtClean="0"/>
              <a:t> merama </a:t>
            </a:r>
            <a:r>
              <a:rPr lang="sr-Latn-CS" b="1" dirty="0" smtClean="0"/>
              <a:t>ne</a:t>
            </a:r>
            <a:r>
              <a:rPr lang="sr-Latn-CS" dirty="0" smtClean="0"/>
              <a:t> treba da se koristi </a:t>
            </a:r>
            <a:r>
              <a:rPr lang="sr-Latn-CS" b="1" dirty="0" smtClean="0"/>
              <a:t>kao dokaz krivice</a:t>
            </a:r>
            <a:r>
              <a:rPr lang="sr-Latn-CS" dirty="0" smtClean="0"/>
              <a:t> u kasnijem krivičnom postupku.</a:t>
            </a:r>
            <a:endParaRPr lang="sr-Cyrl-CS" dirty="0" smtClean="0"/>
          </a:p>
          <a:p>
            <a:pPr marL="341313" lvl="1" indent="-341313" eaLnBrk="1" hangingPunct="1">
              <a:spcBef>
                <a:spcPts val="600"/>
              </a:spcBef>
              <a:tabLst>
                <a:tab pos="341313" algn="l"/>
              </a:tabLst>
              <a:defRPr/>
            </a:pPr>
            <a:r>
              <a:rPr lang="sr-Cyrl-CS" dirty="0" smtClean="0"/>
              <a:t>Dete se </a:t>
            </a:r>
            <a:r>
              <a:rPr lang="sr-Cyrl-CS" b="1" dirty="0" smtClean="0"/>
              <a:t>ne može lišiti slobode</a:t>
            </a:r>
            <a:r>
              <a:rPr lang="sr-Cyrl-CS" dirty="0" smtClean="0"/>
              <a:t> kao deo </a:t>
            </a:r>
            <a:r>
              <a:rPr lang="sr-Latn-CS" dirty="0" smtClean="0"/>
              <a:t>DM.</a:t>
            </a:r>
          </a:p>
          <a:p>
            <a:pPr marL="341313" lvl="1" indent="-341313" eaLnBrk="1" hangingPunct="1">
              <a:spcBef>
                <a:spcPts val="600"/>
              </a:spcBef>
              <a:buNone/>
              <a:tabLst>
                <a:tab pos="341313" algn="l"/>
              </a:tabLst>
              <a:defRPr/>
            </a:pPr>
            <a:r>
              <a:rPr lang="sr-Latn-CS" b="1" dirty="0" smtClean="0"/>
              <a:t>Kod nas -  vaspitni nalozi (VN) </a:t>
            </a:r>
            <a:r>
              <a:rPr lang="sr-Latn-CS" dirty="0" smtClean="0"/>
              <a:t>definisani</a:t>
            </a:r>
            <a:r>
              <a:rPr lang="sr-Latn-CS" b="1" dirty="0" smtClean="0"/>
              <a:t> </a:t>
            </a:r>
            <a:r>
              <a:rPr lang="sr-Latn-CS" i="1" dirty="0" smtClean="0"/>
              <a:t>Zakonom </a:t>
            </a:r>
            <a:r>
              <a:rPr lang="sr-Cyrl-CS" i="1" dirty="0" smtClean="0"/>
              <a:t>o maloletnim učiniocima krivičnih dela i krivičnopravnoj zaštiti maloletnih lica</a:t>
            </a:r>
            <a:r>
              <a:rPr lang="sr-Cyrl-CS" dirty="0" smtClean="0"/>
              <a:t> </a:t>
            </a:r>
            <a:r>
              <a:rPr lang="sr-Latn-RS" dirty="0" smtClean="0"/>
              <a:t>- </a:t>
            </a:r>
            <a:r>
              <a:rPr lang="sl-SI" dirty="0" smtClean="0"/>
              <a:t>ZMUKDKZML, (</a:t>
            </a:r>
            <a:r>
              <a:rPr lang="sr-Cyrl-CS" dirty="0" smtClean="0"/>
              <a:t>2005)</a:t>
            </a:r>
            <a:r>
              <a:rPr lang="sr-Latn-CS" b="1" dirty="0" smtClean="0"/>
              <a:t>.</a:t>
            </a:r>
          </a:p>
          <a:p>
            <a:pPr marL="341313" lvl="1" indent="-341313" eaLnBrk="1" hangingPunct="1">
              <a:lnSpc>
                <a:spcPct val="80000"/>
              </a:lnSpc>
              <a:buFont typeface="Wingdings 2" pitchFamily="18" charset="2"/>
              <a:buNone/>
              <a:tabLst>
                <a:tab pos="341313" algn="l"/>
              </a:tabLst>
              <a:defRPr/>
            </a:pPr>
            <a:endParaRPr lang="sr-Latn-CS" sz="2200" b="1" dirty="0" smtClean="0"/>
          </a:p>
          <a:p>
            <a:pPr marL="341313" lvl="1" indent="-341313" eaLnBrk="1" hangingPunct="1">
              <a:lnSpc>
                <a:spcPct val="80000"/>
              </a:lnSpc>
              <a:buFont typeface="Wingdings 2" pitchFamily="18" charset="2"/>
              <a:buNone/>
              <a:tabLst>
                <a:tab pos="341313" algn="l"/>
              </a:tabLst>
              <a:defRPr/>
            </a:pPr>
            <a:endParaRPr lang="sr-Cyrl-CS" sz="22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7D4ED-96A4-4FC5-A79F-6E328067E662}" type="slidenum">
              <a:rPr lang="sr-Latn-CS" smtClean="0"/>
              <a:pPr>
                <a:defRPr/>
              </a:pPr>
              <a:t>10</a:t>
            </a:fld>
            <a:endParaRPr lang="sr-Latn-C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 eaLnBrk="1" hangingPunct="1"/>
            <a:r>
              <a:rPr lang="sr-Cyrl-CS" sz="3600" b="1" dirty="0" smtClean="0"/>
              <a:t> </a:t>
            </a:r>
            <a:r>
              <a:rPr lang="sr-Latn-CS" sz="3600" b="1" dirty="0" smtClean="0"/>
              <a:t/>
            </a:r>
            <a:br>
              <a:rPr lang="sr-Latn-CS" sz="3600" b="1" dirty="0" smtClean="0"/>
            </a:br>
            <a:r>
              <a:rPr lang="sr-Latn-CS" sz="3600" b="1" dirty="0" smtClean="0"/>
              <a:t> Vaspitni nalozi </a:t>
            </a:r>
            <a:endParaRPr lang="en-US" sz="3600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786312"/>
          </a:xfrm>
        </p:spPr>
        <p:txBody>
          <a:bodyPr/>
          <a:lstStyle/>
          <a:p>
            <a:pPr marL="341313" lvl="1" indent="-341313" eaLnBrk="1" hangingPunct="1">
              <a:lnSpc>
                <a:spcPct val="80000"/>
              </a:lnSpc>
              <a:buNone/>
              <a:tabLst>
                <a:tab pos="341313" algn="l"/>
              </a:tabLst>
              <a:defRPr/>
            </a:pPr>
            <a:r>
              <a:rPr lang="sr-Latn-CS" dirty="0" smtClean="0"/>
              <a:t>Svrha vaspitnih naloga je da se ne pokreće krivični postupak prema maloletniku il</a:t>
            </a:r>
            <a:r>
              <a:rPr lang="sr-Cyrl-CS" dirty="0" smtClean="0"/>
              <a:t>i </a:t>
            </a:r>
            <a:r>
              <a:rPr lang="sr-Latn-CS" dirty="0" smtClean="0"/>
              <a:t>da </a:t>
            </a:r>
            <a:r>
              <a:rPr lang="sr-Cyrl-CS" dirty="0" smtClean="0"/>
              <a:t>se o</a:t>
            </a:r>
            <a:r>
              <a:rPr lang="sr-Latn-CS" dirty="0" err="1" smtClean="0"/>
              <a:t>bustav</a:t>
            </a:r>
            <a:r>
              <a:rPr lang="sr-Cyrl-CS" dirty="0" smtClean="0"/>
              <a:t>i </a:t>
            </a:r>
            <a:r>
              <a:rPr lang="sr-Latn-CS" dirty="0" smtClean="0"/>
              <a:t>postupak, odnosno da se primenom vaspitnog naloga utiče na pravilan razvoj maloletnika i jačanje njegove lične odgovornosti kako ubuduće ne bi činio krivična dela </a:t>
            </a:r>
            <a:r>
              <a:rPr lang="sr-Cyrl-CS" dirty="0" smtClean="0"/>
              <a:t>(</a:t>
            </a:r>
            <a:r>
              <a:rPr lang="sl-SI" dirty="0" smtClean="0"/>
              <a:t>ZMUKDKZML, </a:t>
            </a:r>
            <a:r>
              <a:rPr lang="sr-Cyrl-CS" dirty="0" smtClean="0"/>
              <a:t>2005</a:t>
            </a:r>
            <a:r>
              <a:rPr lang="sr-Latn-RS" dirty="0" smtClean="0"/>
              <a:t>, čl. 6</a:t>
            </a:r>
            <a:r>
              <a:rPr lang="sr-Cyrl-CS" dirty="0" smtClean="0"/>
              <a:t>)</a:t>
            </a:r>
            <a:r>
              <a:rPr lang="sr-Latn-CS" b="1" dirty="0" smtClean="0"/>
              <a:t>.</a:t>
            </a:r>
          </a:p>
          <a:p>
            <a:pPr marL="341313" lvl="1" indent="-341313" eaLnBrk="1" hangingPunct="1">
              <a:lnSpc>
                <a:spcPct val="80000"/>
              </a:lnSpc>
              <a:buNone/>
              <a:tabLst>
                <a:tab pos="341313" algn="l"/>
              </a:tabLst>
              <a:defRPr/>
            </a:pPr>
            <a:r>
              <a:rPr lang="sr-Latn-CS" dirty="0" smtClean="0"/>
              <a:t>Zakonom je predviđeno</a:t>
            </a:r>
            <a:r>
              <a:rPr lang="sr-Latn-CS" b="1" dirty="0" smtClean="0"/>
              <a:t> pet vaspitnih naloga </a:t>
            </a:r>
            <a:r>
              <a:rPr lang="sr-Cyrl-CS" dirty="0" smtClean="0"/>
              <a:t>(</a:t>
            </a:r>
            <a:r>
              <a:rPr lang="sl-SI" dirty="0" smtClean="0"/>
              <a:t>ZMUKDKZML, </a:t>
            </a:r>
            <a:r>
              <a:rPr lang="sr-Cyrl-CS" dirty="0" smtClean="0"/>
              <a:t>2005</a:t>
            </a:r>
            <a:r>
              <a:rPr lang="sr-Latn-RS" dirty="0" smtClean="0"/>
              <a:t>, , čl. 7</a:t>
            </a:r>
            <a:r>
              <a:rPr lang="sr-Cyrl-CS" dirty="0" smtClean="0"/>
              <a:t>)</a:t>
            </a:r>
            <a:r>
              <a:rPr lang="sr-Latn-CS" b="1" dirty="0" smtClean="0"/>
              <a:t>:</a:t>
            </a:r>
          </a:p>
          <a:p>
            <a:pPr marL="341313" lvl="1" indent="-341313" eaLnBrk="1" hangingPunct="1">
              <a:lnSpc>
                <a:spcPct val="80000"/>
              </a:lnSpc>
              <a:tabLst>
                <a:tab pos="341313" algn="l"/>
              </a:tabLst>
              <a:defRPr/>
            </a:pPr>
            <a:r>
              <a:rPr lang="sr-Latn-CS" dirty="0" smtClean="0"/>
              <a:t>Poravnanje sa oštećenim</a:t>
            </a:r>
          </a:p>
          <a:p>
            <a:pPr marL="341313" lvl="1" indent="-341313" eaLnBrk="1" hangingPunct="1">
              <a:lnSpc>
                <a:spcPct val="80000"/>
              </a:lnSpc>
              <a:tabLst>
                <a:tab pos="341313" algn="l"/>
              </a:tabLst>
              <a:defRPr/>
            </a:pPr>
            <a:r>
              <a:rPr lang="sr-Latn-CS" dirty="0" smtClean="0"/>
              <a:t>Uključivanje, bez naknade, u rad humanitarnih organizacija ili poslove socijalnog, lokalnog ili ekološkog sadržaja (društveno korisni rad)</a:t>
            </a:r>
          </a:p>
          <a:p>
            <a:pPr marL="341313" lvl="1" indent="-341313" eaLnBrk="1" hangingPunct="1">
              <a:lnSpc>
                <a:spcPct val="80000"/>
              </a:lnSpc>
              <a:tabLst>
                <a:tab pos="341313" algn="l"/>
              </a:tabLst>
              <a:defRPr/>
            </a:pPr>
            <a:r>
              <a:rPr lang="sr-Latn-CS" dirty="0" smtClean="0"/>
              <a:t>Podrška u školovanju i radu</a:t>
            </a:r>
          </a:p>
          <a:p>
            <a:pPr marL="341313" lvl="1" indent="-341313" eaLnBrk="1" hangingPunct="1">
              <a:lnSpc>
                <a:spcPct val="80000"/>
              </a:lnSpc>
              <a:tabLst>
                <a:tab pos="341313" algn="l"/>
              </a:tabLst>
              <a:defRPr/>
            </a:pPr>
            <a:r>
              <a:rPr lang="sr-Latn-CS" dirty="0" smtClean="0"/>
              <a:t>Odvikavanje od bolesti zavisnosti</a:t>
            </a:r>
          </a:p>
          <a:p>
            <a:pPr marL="341313" lvl="1" indent="-341313" eaLnBrk="1" hangingPunct="1">
              <a:lnSpc>
                <a:spcPct val="80000"/>
              </a:lnSpc>
              <a:tabLst>
                <a:tab pos="341313" algn="l"/>
              </a:tabLst>
              <a:defRPr/>
            </a:pPr>
            <a:r>
              <a:rPr lang="sr-Latn-CS" cap="all" dirty="0" smtClean="0"/>
              <a:t>i</a:t>
            </a:r>
            <a:r>
              <a:rPr lang="sr-Latn-CS" dirty="0" smtClean="0"/>
              <a:t>ndividualni ili grupni tretman</a:t>
            </a:r>
          </a:p>
          <a:p>
            <a:pPr marL="341313" lvl="1" indent="-341313" eaLnBrk="1" hangingPunct="1">
              <a:lnSpc>
                <a:spcPct val="80000"/>
              </a:lnSpc>
              <a:buFont typeface="Wingdings 2" pitchFamily="18" charset="2"/>
              <a:buNone/>
              <a:tabLst>
                <a:tab pos="341313" algn="l"/>
              </a:tabLst>
              <a:defRPr/>
            </a:pPr>
            <a:endParaRPr lang="sr-Latn-CS" b="1" dirty="0" smtClean="0"/>
          </a:p>
          <a:p>
            <a:pPr marL="341313" lvl="1" indent="-341313" eaLnBrk="1" hangingPunct="1">
              <a:lnSpc>
                <a:spcPct val="80000"/>
              </a:lnSpc>
              <a:buFont typeface="Wingdings 2" pitchFamily="18" charset="2"/>
              <a:buNone/>
              <a:tabLst>
                <a:tab pos="341313" algn="l"/>
              </a:tabLst>
              <a:defRPr/>
            </a:pPr>
            <a:endParaRPr lang="sr-Cyrl-C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7D4ED-96A4-4FC5-A79F-6E328067E662}" type="slidenum">
              <a:rPr lang="sr-Latn-CS" smtClean="0"/>
              <a:pPr>
                <a:defRPr/>
              </a:pPr>
              <a:t>11</a:t>
            </a:fld>
            <a:endParaRPr lang="sr-Latn-C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071562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Poravnanje sa oštećenim</a:t>
            </a:r>
            <a:endParaRPr lang="en-US" sz="36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sr-Latn-CS" sz="2400" b="1" dirty="0" smtClean="0"/>
              <a:t>Može se realizovati na nekoliko načina, koji obuhvataju: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b="1" dirty="0" smtClean="0"/>
              <a:t>Posredovanje između žrtve i prestupnika</a:t>
            </a:r>
            <a:r>
              <a:rPr lang="sr-Latn-CS" sz="2400" dirty="0" smtClean="0"/>
              <a:t>: </a:t>
            </a:r>
            <a:r>
              <a:rPr lang="sr-Cyrl-CS" sz="2400" dirty="0" smtClean="0"/>
              <a:t>proces u kome nepristrasna treća strana pomaže žrtvi i prestupniku da komuniciraju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b="1" dirty="0" smtClean="0"/>
              <a:t>Izvinjenje </a:t>
            </a:r>
            <a:r>
              <a:rPr lang="sr-Latn-CS" sz="2400" dirty="0" smtClean="0"/>
              <a:t>oštećenoj strani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R</a:t>
            </a:r>
            <a:r>
              <a:rPr lang="sr-Cyrl-CS" sz="2400" b="1" dirty="0" err="1" smtClean="0"/>
              <a:t>eparacija</a:t>
            </a:r>
            <a:r>
              <a:rPr lang="sr-Latn-CS" sz="2400" dirty="0" smtClean="0"/>
              <a:t>: </a:t>
            </a:r>
            <a:r>
              <a:rPr lang="sr-Cyrl-CS" sz="2400" dirty="0" smtClean="0"/>
              <a:t>postupak ispravljanja učinjene štete </a:t>
            </a:r>
            <a:r>
              <a:rPr lang="sr-Latn-CS" sz="2400" dirty="0" smtClean="0"/>
              <a:t>(najčešće </a:t>
            </a:r>
            <a:r>
              <a:rPr lang="sr-Cyrl-CS" sz="2400" dirty="0" smtClean="0"/>
              <a:t>posle posredovanja</a:t>
            </a:r>
            <a:r>
              <a:rPr lang="sr-Latn-CS" sz="2400" dirty="0" smtClean="0"/>
              <a:t>), </a:t>
            </a:r>
            <a:r>
              <a:rPr lang="sr-Cyrl-CS" sz="2400" dirty="0" smtClean="0"/>
              <a:t>tako da je prestupnik nadoknadi bilo direktno ili indirektno (u okviru društvene zajednice</a:t>
            </a:r>
            <a:r>
              <a:rPr lang="sr-Latn-CS" sz="2400" dirty="0" smtClean="0"/>
              <a:t>, npr. humanitarni rad</a:t>
            </a:r>
            <a:r>
              <a:rPr lang="sr-Cyrl-CS" sz="2400" dirty="0" smtClean="0"/>
              <a:t>)</a:t>
            </a:r>
            <a:r>
              <a:rPr lang="sr-Latn-CS" sz="2400" dirty="0" smtClean="0"/>
              <a:t> </a:t>
            </a:r>
            <a:endParaRPr lang="sr-Cyrl-CS" sz="2400" dirty="0" smtClean="0"/>
          </a:p>
          <a:p>
            <a:pPr eaLnBrk="1" hangingPunct="1">
              <a:lnSpc>
                <a:spcPct val="80000"/>
              </a:lnSpc>
            </a:pPr>
            <a:r>
              <a:rPr lang="sr-Latn-CS" sz="2400" b="1" dirty="0" smtClean="0"/>
              <a:t>Porodična konferencija: </a:t>
            </a:r>
            <a:r>
              <a:rPr lang="sr-Cyrl-CS" sz="2400" dirty="0" smtClean="0"/>
              <a:t>posredovanje </a:t>
            </a:r>
            <a:r>
              <a:rPr lang="sr-Latn-CS" sz="2400" dirty="0" smtClean="0"/>
              <a:t>koje </a:t>
            </a:r>
            <a:r>
              <a:rPr lang="sr-Cyrl-CS" sz="2400" dirty="0" smtClean="0"/>
              <a:t>uključuje žrtve</a:t>
            </a:r>
            <a:r>
              <a:rPr lang="sr-Latn-CS" sz="2400" dirty="0" smtClean="0"/>
              <a:t>,</a:t>
            </a:r>
            <a:r>
              <a:rPr lang="sr-Cyrl-CS" sz="2400" dirty="0" smtClean="0"/>
              <a:t> prestupnik</a:t>
            </a:r>
            <a:r>
              <a:rPr lang="sr-Latn-CS" sz="2400" dirty="0" smtClean="0"/>
              <a:t>e, njihove </a:t>
            </a:r>
            <a:r>
              <a:rPr lang="sr-Cyrl-CS" sz="2400" dirty="0" smtClean="0"/>
              <a:t>porodice i relevantne </a:t>
            </a:r>
            <a:r>
              <a:rPr lang="sr-Latn-CS" sz="2400" dirty="0" smtClean="0"/>
              <a:t>osobe</a:t>
            </a:r>
            <a:r>
              <a:rPr lang="sr-Cyrl-CS" sz="2400" dirty="0" smtClean="0"/>
              <a:t> </a:t>
            </a:r>
            <a:endParaRPr lang="sr-Latn-C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A113A-1863-443A-8281-BF8B61E5E7BC}" type="slidenum">
              <a:rPr lang="sr-Latn-CS" smtClean="0"/>
              <a:pPr>
                <a:defRPr/>
              </a:pPr>
              <a:t>12</a:t>
            </a:fld>
            <a:endParaRPr lang="sr-Latn-C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81088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Društveno korisan rad</a:t>
            </a:r>
            <a:endParaRPr lang="en-US" sz="360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Latn-CS" smtClean="0"/>
              <a:t>Uključivanje, bez naknade, u rad humanitarnih organizacija ili poslove socijalnog, lokalnog ili ekološkog sadržaja</a:t>
            </a:r>
          </a:p>
          <a:p>
            <a:pPr eaLnBrk="1" hangingPunct="1"/>
            <a:r>
              <a:rPr lang="sr-Latn-CS" b="1" smtClean="0"/>
              <a:t>Nadoknada štete </a:t>
            </a:r>
            <a:r>
              <a:rPr lang="sr-Latn-CS" smtClean="0"/>
              <a:t>na nivou lokalne zajednice</a:t>
            </a:r>
          </a:p>
          <a:p>
            <a:pPr eaLnBrk="1" hangingPunct="1"/>
            <a:r>
              <a:rPr lang="sr-Latn-CS" b="1" smtClean="0"/>
              <a:t>Integracija</a:t>
            </a:r>
            <a:r>
              <a:rPr lang="sr-Latn-CS" smtClean="0"/>
              <a:t> mlade osobe u zajednicu </a:t>
            </a:r>
          </a:p>
          <a:p>
            <a:pPr eaLnBrk="1" hangingPunct="1"/>
            <a:r>
              <a:rPr lang="sr-Latn-CS" smtClean="0"/>
              <a:t>Razvoj </a:t>
            </a:r>
            <a:r>
              <a:rPr lang="sr-Latn-CS" b="1" smtClean="0"/>
              <a:t>radnih i socijalnih veština </a:t>
            </a:r>
            <a:endParaRPr lang="en-US" b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064E67-E144-433D-9B1C-FEC0B9FA54BD}" type="slidenum">
              <a:rPr lang="sr-Latn-CS" smtClean="0"/>
              <a:pPr>
                <a:defRPr/>
              </a:pPr>
              <a:t>13</a:t>
            </a:fld>
            <a:endParaRPr lang="sr-Latn-C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Podrška u školovanju i radu</a:t>
            </a:r>
            <a:endParaRPr lang="en-US" sz="360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494212"/>
          </a:xfrm>
        </p:spPr>
        <p:txBody>
          <a:bodyPr/>
          <a:lstStyle/>
          <a:p>
            <a:pPr eaLnBrk="1" hangingPunct="1">
              <a:spcBef>
                <a:spcPts val="200"/>
              </a:spcBef>
              <a:buFont typeface="Wingdings 2" pitchFamily="18" charset="2"/>
              <a:buNone/>
            </a:pPr>
            <a:r>
              <a:rPr lang="sr-Latn-CS" sz="2400" smtClean="0"/>
              <a:t>Obuhvata: </a:t>
            </a:r>
          </a:p>
          <a:p>
            <a:pPr eaLnBrk="1" hangingPunct="1">
              <a:spcBef>
                <a:spcPts val="200"/>
              </a:spcBef>
            </a:pPr>
            <a:r>
              <a:rPr lang="sr-Latn-CS" sz="2400" smtClean="0"/>
              <a:t>Saradnju</a:t>
            </a:r>
            <a:r>
              <a:rPr lang="sr-Latn-CS" sz="2400" b="1" smtClean="0"/>
              <a:t> socijalnog radnika </a:t>
            </a:r>
            <a:r>
              <a:rPr lang="sr-Latn-CS" sz="2400" smtClean="0"/>
              <a:t>sa </a:t>
            </a:r>
            <a:r>
              <a:rPr lang="sr-Latn-CS" sz="2400" b="1" smtClean="0"/>
              <a:t>školom /radnom organizacijom</a:t>
            </a:r>
          </a:p>
          <a:p>
            <a:pPr eaLnBrk="1" hangingPunct="1">
              <a:spcBef>
                <a:spcPts val="200"/>
              </a:spcBef>
            </a:pPr>
            <a:r>
              <a:rPr lang="sr-Latn-CS" sz="2400" b="1" smtClean="0"/>
              <a:t>Individualni ili grupni rad sa mladom osobom fokusiran na prepreke oko učenja / školovanja / rada:</a:t>
            </a:r>
          </a:p>
          <a:p>
            <a:pPr lvl="1" eaLnBrk="1" hangingPunct="1">
              <a:spcBef>
                <a:spcPct val="0"/>
              </a:spcBef>
            </a:pPr>
            <a:r>
              <a:rPr lang="sr-Latn-CS" sz="2200" smtClean="0"/>
              <a:t>Kognitivno-bihejvioralne intervencije (motivacija, kognitivne prepreke, bihejvioralni modeli učenja)</a:t>
            </a:r>
          </a:p>
          <a:p>
            <a:pPr lvl="1" eaLnBrk="1" hangingPunct="1">
              <a:spcBef>
                <a:spcPct val="0"/>
              </a:spcBef>
            </a:pPr>
            <a:r>
              <a:rPr lang="sr-Latn-CS" sz="2200" smtClean="0"/>
              <a:t>Stručna podrška nastavnika (dodatna nastava) </a:t>
            </a:r>
          </a:p>
          <a:p>
            <a:pPr lvl="1" eaLnBrk="1" hangingPunct="1">
              <a:spcBef>
                <a:spcPct val="0"/>
              </a:spcBef>
            </a:pPr>
            <a:r>
              <a:rPr lang="sr-Latn-CS" sz="2200" smtClean="0"/>
              <a:t>Prevladavanje eventualnog poremećaja školskih veština</a:t>
            </a:r>
          </a:p>
          <a:p>
            <a:pPr eaLnBrk="1" hangingPunct="1">
              <a:spcBef>
                <a:spcPts val="200"/>
              </a:spcBef>
              <a:buFont typeface="Wingdings 2" pitchFamily="18" charset="2"/>
              <a:buNone/>
            </a:pPr>
            <a:r>
              <a:rPr lang="sr-Latn-CS" sz="2400" smtClean="0"/>
              <a:t>Podrška </a:t>
            </a:r>
            <a:r>
              <a:rPr lang="sr-Latn-CS" sz="2400" b="1" smtClean="0"/>
              <a:t>roditeljima</a:t>
            </a:r>
            <a:r>
              <a:rPr lang="sr-Latn-CS" sz="2400" smtClean="0"/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sr-Latn-CS" sz="2400" smtClean="0"/>
              <a:t>razvijanju školskih i radnih veština kod deteta </a:t>
            </a:r>
          </a:p>
          <a:p>
            <a:pPr eaLnBrk="1" hangingPunct="1">
              <a:spcBef>
                <a:spcPct val="0"/>
              </a:spcBef>
            </a:pPr>
            <a:r>
              <a:rPr lang="sr-Latn-CS" sz="2400" smtClean="0"/>
              <a:t>saradnji sa školom / radnom organizacijom </a:t>
            </a:r>
          </a:p>
          <a:p>
            <a:pPr eaLnBrk="1" hangingPunct="1">
              <a:spcBef>
                <a:spcPts val="200"/>
              </a:spcBef>
            </a:pPr>
            <a:endParaRPr lang="sr-Latn-C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650AFC-3E13-41CF-9C4E-A5D47A36E559}" type="slidenum">
              <a:rPr lang="sr-Latn-CS" smtClean="0"/>
              <a:pPr>
                <a:defRPr/>
              </a:pPr>
              <a:t>14</a:t>
            </a:fld>
            <a:endParaRPr lang="sr-Latn-C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Odvikavanje od bolesti zavisnosti</a:t>
            </a:r>
            <a:endParaRPr lang="en-US" sz="3600" b="1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Realizuju specijalizovane zdravstvene institucije (medicinska nega nužna - apstinencijalni sindrom, ražim oporavka i odvikavanja)</a:t>
            </a:r>
          </a:p>
          <a:p>
            <a:pPr eaLnBrk="1" hangingPunct="1"/>
            <a:r>
              <a:rPr lang="sr-Latn-CS" smtClean="0"/>
              <a:t>Kada se mlada osoba odvikne – dalji tretman u skladu sa individualnim planom zaštite. 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40823-CA75-4815-9AB5-0D4D59109FD3}" type="slidenum">
              <a:rPr lang="sr-Latn-CS" smtClean="0"/>
              <a:pPr>
                <a:defRPr/>
              </a:pPr>
              <a:t>15</a:t>
            </a:fld>
            <a:endParaRPr lang="sr-Latn-C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3600" b="1" cap="all" dirty="0" smtClean="0"/>
              <a:t>i</a:t>
            </a:r>
            <a:r>
              <a:rPr lang="sr-Latn-CS" sz="3600" b="1" dirty="0" smtClean="0"/>
              <a:t>ndividualni ili grupni tretman/1</a:t>
            </a:r>
            <a:endParaRPr lang="en-US" sz="3600" b="1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Latn-CS" sz="2400" b="1" smtClean="0"/>
              <a:t>Efikasan tretman obuhvata aktivnosti usmerene na:</a:t>
            </a:r>
          </a:p>
          <a:p>
            <a:pPr eaLnBrk="1" hangingPunct="1"/>
            <a:r>
              <a:rPr lang="sr-Latn-CS" sz="2400" b="1" smtClean="0"/>
              <a:t>smanjenje antisocijalnog ponašanja </a:t>
            </a:r>
          </a:p>
          <a:p>
            <a:pPr eaLnBrk="1" hangingPunct="1"/>
            <a:r>
              <a:rPr lang="sr-Latn-CS" sz="2400" b="1" smtClean="0"/>
              <a:t>povećanje prosocijalnih veština</a:t>
            </a:r>
          </a:p>
          <a:p>
            <a:pPr eaLnBrk="1" hangingPunct="1"/>
            <a:r>
              <a:rPr lang="sr-Latn-CS" sz="2400" b="1" smtClean="0"/>
              <a:t>integraciju u prosocijalnu zajednicu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400" smtClean="0"/>
              <a:t>Tretman izbora: </a:t>
            </a:r>
            <a:r>
              <a:rPr lang="sr-Latn-CS" sz="2400" b="1" smtClean="0"/>
              <a:t>kognitivno–bihejvioralni pristup. </a:t>
            </a:r>
          </a:p>
          <a:p>
            <a:pPr eaLnBrk="1" hangingPunct="1">
              <a:buFont typeface="Wingdings 2" pitchFamily="18" charset="2"/>
              <a:buNone/>
            </a:pPr>
            <a:endParaRPr lang="sr-Latn-CS" sz="2400" smtClean="0"/>
          </a:p>
          <a:p>
            <a:pPr eaLnBrk="1" hangingPunct="1"/>
            <a:endParaRPr lang="en-U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24724D-E50C-4736-8F6F-F36DC494B82C}" type="slidenum">
              <a:rPr lang="sr-Latn-CS" smtClean="0"/>
              <a:pPr>
                <a:defRPr/>
              </a:pPr>
              <a:t>16</a:t>
            </a:fld>
            <a:endParaRPr lang="sr-Latn-C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3600" b="1" cap="all" dirty="0" smtClean="0"/>
              <a:t>i</a:t>
            </a:r>
            <a:r>
              <a:rPr lang="sr-Latn-CS" sz="3600" b="1" dirty="0" smtClean="0"/>
              <a:t>ndividualni ili grupni tretman/2</a:t>
            </a:r>
            <a:endParaRPr lang="en-US" sz="3600" b="1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Latn-CS" sz="2200" b="1" smtClean="0"/>
              <a:t>Karakteristike individualnog tretmana </a:t>
            </a:r>
            <a:r>
              <a:rPr lang="sr-Latn-CS" sz="2200" smtClean="0"/>
              <a:t>: </a:t>
            </a:r>
          </a:p>
          <a:p>
            <a:pPr eaLnBrk="1" hangingPunct="1"/>
            <a:r>
              <a:rPr lang="sr-Latn-CS" sz="2200" smtClean="0"/>
              <a:t>Poverljivost i privatnost </a:t>
            </a:r>
          </a:p>
          <a:p>
            <a:pPr eaLnBrk="1" hangingPunct="1"/>
            <a:r>
              <a:rPr lang="sr-Latn-CS" sz="2200" smtClean="0"/>
              <a:t>Sporiji procesi socijalnog učenja</a:t>
            </a:r>
          </a:p>
          <a:p>
            <a:pPr eaLnBrk="1" hangingPunct="1"/>
            <a:r>
              <a:rPr lang="sr-Latn-CS" sz="2200" smtClean="0"/>
              <a:t>Ekonomski zahtevan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200" b="1" smtClean="0"/>
              <a:t>Karakteristike grupnog tretmana u vršnjačkoj grupi</a:t>
            </a:r>
            <a:r>
              <a:rPr lang="sr-Latn-CS" sz="2200" smtClean="0"/>
              <a:t> </a:t>
            </a:r>
          </a:p>
          <a:p>
            <a:pPr eaLnBrk="1" hangingPunct="1"/>
            <a:r>
              <a:rPr lang="sr-Latn-CS" sz="2200" smtClean="0"/>
              <a:t>Socijalno učenje </a:t>
            </a:r>
          </a:p>
          <a:p>
            <a:pPr eaLnBrk="1" hangingPunct="1"/>
            <a:r>
              <a:rPr lang="sr-Latn-CS" sz="2200" smtClean="0"/>
              <a:t>Ekonomičnost</a:t>
            </a:r>
          </a:p>
          <a:p>
            <a:pPr eaLnBrk="1" hangingPunct="1"/>
            <a:r>
              <a:rPr lang="sr-Latn-CS" sz="2200" smtClean="0"/>
              <a:t>Rizik od udruživanja učesnika i zajeničkog činjenja KD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200" smtClean="0"/>
              <a:t>Individualni i grupni tretman daju </a:t>
            </a:r>
            <a:r>
              <a:rPr lang="sr-Latn-CS" sz="2200" b="1" smtClean="0"/>
              <a:t>trajniji efekat </a:t>
            </a:r>
            <a:r>
              <a:rPr lang="sr-Latn-CS" sz="2200" smtClean="0"/>
              <a:t>samo uz </a:t>
            </a:r>
            <a:r>
              <a:rPr lang="sr-Latn-CS" sz="2200" b="1" smtClean="0"/>
              <a:t>rad sa roditeljima.</a:t>
            </a:r>
            <a:r>
              <a:rPr lang="sr-Latn-CS" sz="220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4C457D-8B05-4BFC-AD79-59D52B2267FC}" type="slidenum">
              <a:rPr lang="sr-Latn-CS" smtClean="0"/>
              <a:pPr>
                <a:defRPr/>
              </a:pPr>
              <a:t>17</a:t>
            </a:fld>
            <a:endParaRPr lang="sr-Latn-C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643063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TRETMAN RODITELJKIH FIGURA I PORODICE</a:t>
            </a:r>
            <a:endParaRPr lang="en-US" sz="360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Latn-CS" sz="2400" dirty="0" smtClean="0"/>
              <a:t>Individualni i grupni tretman daju </a:t>
            </a:r>
            <a:r>
              <a:rPr lang="sr-Latn-CS" sz="2400" b="1" dirty="0" smtClean="0"/>
              <a:t>trajniji efekat </a:t>
            </a:r>
            <a:r>
              <a:rPr lang="sr-Latn-CS" sz="2400" dirty="0" smtClean="0"/>
              <a:t>samo uz </a:t>
            </a:r>
            <a:r>
              <a:rPr lang="sr-Latn-CS" sz="2400" b="1" dirty="0" smtClean="0"/>
              <a:t>uključivanje u tretman i roditeljskih figura</a:t>
            </a:r>
            <a:r>
              <a:rPr lang="sr-Latn-CS" sz="2200" b="1" dirty="0" smtClean="0"/>
              <a:t>.  </a:t>
            </a:r>
            <a:r>
              <a:rPr lang="sr-Latn-CS" sz="2200" dirty="0" smtClean="0"/>
              <a:t>Može ostvariti putem:</a:t>
            </a:r>
          </a:p>
          <a:p>
            <a:pPr eaLnBrk="1" hangingPunct="1"/>
            <a:r>
              <a:rPr lang="sr-Latn-CS" sz="2200" dirty="0" smtClean="0"/>
              <a:t>pružanje </a:t>
            </a:r>
            <a:r>
              <a:rPr lang="sr-Latn-CS" sz="2200" b="1" dirty="0" smtClean="0"/>
              <a:t>podrške za </a:t>
            </a:r>
            <a:r>
              <a:rPr lang="sr-Latn-CS" sz="2200" b="1" dirty="0" err="1" smtClean="0"/>
              <a:t>roditeljstvo</a:t>
            </a:r>
            <a:endParaRPr lang="sr-Latn-CS" sz="2200" b="1" dirty="0" smtClean="0"/>
          </a:p>
          <a:p>
            <a:pPr eaLnBrk="1" hangingPunct="1"/>
            <a:r>
              <a:rPr lang="sr-Latn-CS" sz="2200" b="1" dirty="0" smtClean="0"/>
              <a:t>porodičnu terapiju</a:t>
            </a:r>
          </a:p>
          <a:p>
            <a:pPr eaLnBrk="1" hangingPunct="1"/>
            <a:r>
              <a:rPr lang="sr-Latn-CS" sz="2200" b="1" dirty="0" err="1" smtClean="0"/>
              <a:t>multisistmsku</a:t>
            </a:r>
            <a:r>
              <a:rPr lang="sr-Latn-CS" sz="2200" b="1" dirty="0" smtClean="0"/>
              <a:t> terapiju</a:t>
            </a:r>
          </a:p>
          <a:p>
            <a:pPr eaLnBrk="1" hangingPunct="1">
              <a:buFont typeface="Wingdings 2" pitchFamily="18" charset="2"/>
              <a:buNone/>
            </a:pPr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7EEBA-1E31-41C6-ABA9-095FED754784}" type="slidenum">
              <a:rPr lang="sr-Latn-CS" smtClean="0"/>
              <a:pPr>
                <a:defRPr/>
              </a:pPr>
              <a:t>18</a:t>
            </a:fld>
            <a:endParaRPr lang="sr-Latn-C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071563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Podrška roditeljstvu</a:t>
            </a:r>
            <a:endParaRPr lang="en-US" sz="360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610100"/>
          </a:xfrm>
        </p:spPr>
        <p:txBody>
          <a:bodyPr/>
          <a:lstStyle/>
          <a:p>
            <a:pPr eaLnBrk="1" hangingPunct="1"/>
            <a:r>
              <a:rPr lang="sr-Latn-CS" sz="2200" b="1" smtClean="0"/>
              <a:t>Individualno savetovanje</a:t>
            </a:r>
            <a:r>
              <a:rPr lang="sr-Latn-CS" sz="2200" smtClean="0"/>
              <a:t>: </a:t>
            </a:r>
          </a:p>
          <a:p>
            <a:pPr lvl="1" eaLnBrk="1" hangingPunct="1"/>
            <a:r>
              <a:rPr lang="sr-Latn-CS" sz="2000" smtClean="0"/>
              <a:t>motivacija za unošenje promena i uključivenje u tretman (npr. radionice sa roditeljima, tretman alkoholizma roditelja…) </a:t>
            </a:r>
          </a:p>
          <a:p>
            <a:pPr lvl="1" eaLnBrk="1" hangingPunct="1"/>
            <a:r>
              <a:rPr lang="sr-Latn-CS" sz="2000" smtClean="0"/>
              <a:t>savetovanje oko pojedinačnih pitanja roditeljstva (npr . podrška </a:t>
            </a:r>
            <a:r>
              <a:rPr lang="sr-Latn-CS" sz="2000" b="1" smtClean="0"/>
              <a:t>roditeljima</a:t>
            </a:r>
            <a:r>
              <a:rPr lang="sr-Latn-CS" sz="2000" smtClean="0"/>
              <a:t> za razvijanju školskih i radnih veština kod deteta  i saradnju  sa školom / radnom organizacijom deteta /mlade osobe)</a:t>
            </a:r>
          </a:p>
          <a:p>
            <a:pPr eaLnBrk="1" hangingPunct="1"/>
            <a:r>
              <a:rPr lang="sr-Latn-CS" sz="2200" b="1" smtClean="0"/>
              <a:t>Radionice sa roditeljima (</a:t>
            </a:r>
            <a:r>
              <a:rPr lang="sr-Latn-CS" sz="2200" smtClean="0"/>
              <a:t>kognitivno-bihejvioralni pristup</a:t>
            </a:r>
            <a:r>
              <a:rPr lang="sr-Latn-CS" sz="2200" b="1" smtClean="0"/>
              <a:t>)</a:t>
            </a:r>
            <a:r>
              <a:rPr lang="sr-Latn-CS" sz="2200" smtClean="0"/>
              <a:t> u kojima se razvijaju </a:t>
            </a:r>
            <a:r>
              <a:rPr lang="sr-Cyrl-CS" sz="2200" b="1" smtClean="0"/>
              <a:t>lični kapacitet</a:t>
            </a:r>
            <a:r>
              <a:rPr lang="sr-Latn-CS" sz="2200" b="1" smtClean="0"/>
              <a:t>i</a:t>
            </a:r>
            <a:r>
              <a:rPr lang="sr-Cyrl-CS" sz="2200" b="1" smtClean="0"/>
              <a:t> i socijaln</a:t>
            </a:r>
            <a:r>
              <a:rPr lang="sr-Latn-CS" sz="2200" b="1" smtClean="0"/>
              <a:t>e</a:t>
            </a:r>
            <a:r>
              <a:rPr lang="sr-Cyrl-CS" sz="2200" b="1" smtClean="0"/>
              <a:t> kompetenci</a:t>
            </a:r>
            <a:r>
              <a:rPr lang="sr-Latn-CS" sz="2200" b="1" smtClean="0"/>
              <a:t>je</a:t>
            </a:r>
            <a:r>
              <a:rPr lang="sr-Cyrl-CS" sz="2200" b="1" smtClean="0"/>
              <a:t> </a:t>
            </a:r>
            <a:r>
              <a:rPr lang="sr-Cyrl-CS" sz="2200" smtClean="0"/>
              <a:t>roditeljskih figura </a:t>
            </a:r>
            <a:r>
              <a:rPr lang="sr-Latn-CS" sz="2200" b="1" smtClean="0"/>
              <a:t>za</a:t>
            </a:r>
            <a:r>
              <a:rPr lang="sr-Latn-CS" sz="2200" smtClean="0"/>
              <a:t>: </a:t>
            </a:r>
          </a:p>
          <a:p>
            <a:pPr lvl="1" eaLnBrk="1" hangingPunct="1"/>
            <a:r>
              <a:rPr lang="sr-Latn-CS" sz="2200" b="1" smtClean="0"/>
              <a:t>o</a:t>
            </a:r>
            <a:r>
              <a:rPr lang="sr-Cyrl-CS" sz="2200" b="1" smtClean="0"/>
              <a:t>dgovorno </a:t>
            </a:r>
            <a:r>
              <a:rPr lang="sr-Cyrl-CS" sz="2200" smtClean="0"/>
              <a:t>roditeljstvo</a:t>
            </a:r>
            <a:endParaRPr lang="sr-Latn-CS" sz="2200" smtClean="0"/>
          </a:p>
          <a:p>
            <a:pPr lvl="1" eaLnBrk="1" hangingPunct="1"/>
            <a:r>
              <a:rPr lang="sr-Cyrl-CS" sz="2200" smtClean="0"/>
              <a:t>efikasno </a:t>
            </a:r>
            <a:r>
              <a:rPr lang="sr-Cyrl-CS" sz="2200" b="1" smtClean="0"/>
              <a:t>prevazilaženje problema </a:t>
            </a:r>
            <a:r>
              <a:rPr lang="sr-Latn-CS" sz="2200" smtClean="0"/>
              <a:t>deteta/</a:t>
            </a:r>
            <a:r>
              <a:rPr lang="sr-Cyrl-CS" sz="2200" smtClean="0"/>
              <a:t>mlade </a:t>
            </a:r>
            <a:r>
              <a:rPr lang="sr-Latn-CS" sz="2200" smtClean="0"/>
              <a:t>osobe, a posebno </a:t>
            </a:r>
            <a:r>
              <a:rPr lang="sr-Latn-CS" sz="2200" b="1" smtClean="0"/>
              <a:t>antisocijalnog ponašanja</a:t>
            </a:r>
          </a:p>
          <a:p>
            <a:pPr lvl="1" eaLnBrk="1" hangingPunct="1"/>
            <a:r>
              <a:rPr lang="sr-Cyrl-CS" sz="2200" smtClean="0"/>
              <a:t>bolje </a:t>
            </a:r>
            <a:r>
              <a:rPr lang="sr-Cyrl-CS" sz="2200" b="1" smtClean="0"/>
              <a:t>zadovoljavanje</a:t>
            </a:r>
            <a:r>
              <a:rPr lang="sr-Cyrl-CS" sz="2200" smtClean="0"/>
              <a:t> </a:t>
            </a:r>
            <a:r>
              <a:rPr lang="sr-Cyrl-CS" sz="2200" b="1" smtClean="0"/>
              <a:t>potreba</a:t>
            </a:r>
            <a:r>
              <a:rPr lang="sr-Latn-CS" sz="2200" b="1" smtClean="0"/>
              <a:t> </a:t>
            </a:r>
            <a:r>
              <a:rPr lang="sr-Latn-CS" sz="2200" smtClean="0"/>
              <a:t>deteta/mlade osobe</a:t>
            </a:r>
            <a:endParaRPr lang="en-US" sz="2200" smtClean="0"/>
          </a:p>
          <a:p>
            <a:pPr eaLnBrk="1" hangingPunct="1">
              <a:buFont typeface="Wingdings 2" pitchFamily="18" charset="2"/>
              <a:buNone/>
            </a:pPr>
            <a:endParaRPr lang="en-US" sz="22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C5B84-9E9D-4749-88E7-98DE2E685DD5}" type="slidenum">
              <a:rPr lang="sr-Latn-CS" smtClean="0"/>
              <a:pPr>
                <a:defRPr/>
              </a:pPr>
              <a:t>19</a:t>
            </a:fld>
            <a:endParaRPr lang="sr-Latn-C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509963"/>
          </a:xfrm>
        </p:spPr>
        <p:txBody>
          <a:bodyPr/>
          <a:lstStyle/>
          <a:p>
            <a:pPr eaLnBrk="1" hangingPunct="1"/>
            <a:r>
              <a:rPr lang="en-GB" sz="4000" b="1" dirty="0" smtClean="0"/>
              <a:t>MEĐUNARODNI STANDARDI </a:t>
            </a:r>
            <a:r>
              <a:rPr lang="sr-Latn-CS" sz="4000" b="1" dirty="0" smtClean="0"/>
              <a:t/>
            </a:r>
            <a:br>
              <a:rPr lang="sr-Latn-CS" sz="4000" b="1" dirty="0" smtClean="0"/>
            </a:br>
            <a:r>
              <a:rPr lang="en-GB" sz="4000" b="1" dirty="0" smtClean="0"/>
              <a:t>O ZAŠTITI DETETA U </a:t>
            </a:r>
            <a:r>
              <a:rPr lang="sr-Latn-CS" sz="4000" b="1" dirty="0" smtClean="0"/>
              <a:t>OBLASTI</a:t>
            </a:r>
            <a:r>
              <a:rPr lang="en-GB" sz="4000" b="1" dirty="0" smtClean="0"/>
              <a:t> MALOLETNIČKOG PRAVOSUĐA</a:t>
            </a:r>
            <a:endParaRPr lang="en-US" sz="4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E5BCA9-8F33-4D0B-8918-1D23A8622B4E}" type="slidenum">
              <a:rPr lang="sr-Latn-CS" smtClean="0"/>
              <a:pPr>
                <a:defRPr/>
              </a:pPr>
              <a:t>2</a:t>
            </a:fld>
            <a:endParaRPr lang="sr-Latn-C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714375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Funkcionalna porodična terapija</a:t>
            </a:r>
            <a:endParaRPr lang="en-US" sz="3600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5386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Latn-CS" sz="2400" smtClean="0"/>
              <a:t>Autori: Aleksander i sar.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400" smtClean="0"/>
              <a:t>Ciljevi:  </a:t>
            </a:r>
          </a:p>
          <a:p>
            <a:pPr eaLnBrk="1" hangingPunct="1"/>
            <a:r>
              <a:rPr lang="sr-Latn-CS" sz="2400" smtClean="0"/>
              <a:t>Povećanje </a:t>
            </a:r>
            <a:r>
              <a:rPr lang="sr-Latn-CS" sz="2400" b="1" smtClean="0"/>
              <a:t>porodične komunikacije i podrške </a:t>
            </a:r>
          </a:p>
          <a:p>
            <a:pPr eaLnBrk="1" hangingPunct="1"/>
            <a:r>
              <a:rPr lang="sr-Latn-CS" sz="2400" b="1" smtClean="0"/>
              <a:t>Smanjenje</a:t>
            </a:r>
            <a:r>
              <a:rPr lang="sr-Latn-CS" sz="2400" smtClean="0"/>
              <a:t> karakteristične </a:t>
            </a:r>
            <a:r>
              <a:rPr lang="sr-Latn-CS" sz="2400" b="1" smtClean="0"/>
              <a:t>intenzivne negativnosti</a:t>
            </a:r>
          </a:p>
          <a:p>
            <a:pPr eaLnBrk="1" hangingPunct="1"/>
            <a:r>
              <a:rPr lang="sr-Latn-CS" sz="2400" smtClean="0"/>
              <a:t>Usvajanje </a:t>
            </a:r>
            <a:r>
              <a:rPr lang="sr-Latn-CS" sz="2400" b="1" smtClean="0"/>
              <a:t>pozitivnih rešenja </a:t>
            </a:r>
            <a:r>
              <a:rPr lang="sr-Latn-CS" sz="2400" smtClean="0"/>
              <a:t>porodičnih problema </a:t>
            </a:r>
          </a:p>
          <a:p>
            <a:pPr eaLnBrk="1" hangingPunct="1"/>
            <a:r>
              <a:rPr lang="sr-Latn-CS" sz="2400" smtClean="0"/>
              <a:t>Uvođenje pozitivnih </a:t>
            </a:r>
            <a:r>
              <a:rPr lang="sr-Latn-CS" sz="2400" b="1" smtClean="0"/>
              <a:t>promena u ponašanju </a:t>
            </a:r>
          </a:p>
          <a:p>
            <a:pPr eaLnBrk="1" hangingPunct="1"/>
            <a:r>
              <a:rPr lang="sr-Latn-CS" sz="2400" smtClean="0"/>
              <a:t>Unapređivanje </a:t>
            </a:r>
            <a:r>
              <a:rPr lang="sr-Latn-CS" sz="2400" b="1" smtClean="0"/>
              <a:t>strategije roditeljstva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400" smtClean="0"/>
              <a:t>Važno: ustanovljavanja </a:t>
            </a:r>
            <a:r>
              <a:rPr lang="sr-Latn-CS" sz="2400" b="1" smtClean="0"/>
              <a:t>reciprociteta</a:t>
            </a:r>
            <a:r>
              <a:rPr lang="sr-Latn-CS" sz="2400" smtClean="0"/>
              <a:t> u porodici, </a:t>
            </a:r>
            <a:r>
              <a:rPr lang="sr-Latn-CS" sz="2400" b="1" smtClean="0"/>
              <a:t>vaspitnih</a:t>
            </a:r>
            <a:r>
              <a:rPr lang="sr-Latn-CS" sz="2400" smtClean="0"/>
              <a:t> </a:t>
            </a:r>
            <a:r>
              <a:rPr lang="sr-Latn-CS" sz="2400" b="1" smtClean="0"/>
              <a:t>postupaka</a:t>
            </a:r>
            <a:r>
              <a:rPr lang="sr-Latn-CS" sz="2400" smtClean="0"/>
              <a:t> roditelja i bihejvioralnog </a:t>
            </a:r>
            <a:r>
              <a:rPr lang="sr-Latn-CS" sz="2400" b="1" smtClean="0"/>
              <a:t>ugovaranja</a:t>
            </a:r>
            <a:r>
              <a:rPr lang="sr-Latn-CS" sz="2400" smtClean="0"/>
              <a:t>. </a:t>
            </a:r>
            <a:endParaRPr lang="en-U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85499E-5BEB-4FBE-BDE2-E6073747AA9A}" type="slidenum">
              <a:rPr lang="sr-Latn-CS" smtClean="0"/>
              <a:pPr>
                <a:defRPr/>
              </a:pPr>
              <a:t>20</a:t>
            </a:fld>
            <a:endParaRPr lang="sr-Latn-C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785813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Multisistemska terapija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5000625"/>
          </a:xfrm>
        </p:spPr>
        <p:txBody>
          <a:bodyPr/>
          <a:lstStyle/>
          <a:p>
            <a:pPr eaLnBrk="1" hangingPunct="1"/>
            <a:r>
              <a:rPr lang="sr-Latn-CS" sz="2200" smtClean="0"/>
              <a:t>Ojačavanje </a:t>
            </a:r>
            <a:r>
              <a:rPr lang="sr-Latn-CS" sz="2200" b="1" smtClean="0"/>
              <a:t>ličnih i porodičnih snaga</a:t>
            </a:r>
            <a:r>
              <a:rPr lang="sr-Latn-CS" sz="2200" smtClean="0"/>
              <a:t>: roditelji se osnažuju da modifikuju ponašanje i prirodnu socijalnu mrežu svoje dece, tako da </a:t>
            </a:r>
            <a:r>
              <a:rPr lang="sr-Latn-CS" sz="2200" b="1" smtClean="0"/>
              <a:t>obeshrabre antisocijalno </a:t>
            </a:r>
            <a:r>
              <a:rPr lang="sr-Latn-CS" sz="2200" smtClean="0"/>
              <a:t>ponašanje i </a:t>
            </a:r>
            <a:r>
              <a:rPr lang="sr-Latn-CS" sz="2200" b="1" smtClean="0"/>
              <a:t>podstaknu prosocijalne </a:t>
            </a:r>
            <a:r>
              <a:rPr lang="sr-Latn-CS" sz="2200" smtClean="0"/>
              <a:t>obrasce ponašanja mlade osobe.  </a:t>
            </a:r>
          </a:p>
          <a:p>
            <a:pPr eaLnBrk="1" hangingPunct="1"/>
            <a:r>
              <a:rPr lang="sr-Latn-CS" sz="2200" smtClean="0"/>
              <a:t>Znatna pažnja je posvećena faktorima u adolescentovoj i porodičnoj </a:t>
            </a:r>
            <a:r>
              <a:rPr lang="sr-Latn-CS" sz="2200" b="1" smtClean="0"/>
              <a:t>socijalnoj mreži </a:t>
            </a:r>
            <a:r>
              <a:rPr lang="sr-Latn-CS" sz="2200" smtClean="0"/>
              <a:t>koji su povezani sa antisocijalnim ponašanjem. </a:t>
            </a:r>
            <a:endParaRPr lang="en-US" sz="2200" smtClean="0"/>
          </a:p>
          <a:p>
            <a:pPr eaLnBrk="1" hangingPunct="1"/>
            <a:r>
              <a:rPr lang="sr-Latn-CS" sz="2200" smtClean="0"/>
              <a:t>Usluge se pružaju u </a:t>
            </a:r>
            <a:r>
              <a:rPr lang="sr-Latn-CS" sz="2200" b="1" smtClean="0"/>
              <a:t>prirodnoj sredini mlade osobe</a:t>
            </a:r>
            <a:r>
              <a:rPr lang="sr-Latn-CS" sz="2200" smtClean="0"/>
              <a:t>, što uklanja prepreke za pristupačnost usluga. </a:t>
            </a:r>
            <a:endParaRPr lang="en-US" sz="2200" smtClean="0"/>
          </a:p>
          <a:p>
            <a:pPr eaLnBrk="1" hangingPunct="1"/>
            <a:r>
              <a:rPr lang="sr-Latn-CS" sz="2200" smtClean="0"/>
              <a:t>Usluge su </a:t>
            </a:r>
            <a:r>
              <a:rPr lang="sr-Latn-CS" sz="2200" b="1" smtClean="0"/>
              <a:t>fokusiranije i intenzivnije </a:t>
            </a:r>
            <a:r>
              <a:rPr lang="sr-Latn-CS" sz="2200" smtClean="0"/>
              <a:t>od tradicionalnih terapija za porodicu:  višestruki kontakti između terapeuta i porodice svake nedelje, nekoliko sati nedeljno </a:t>
            </a:r>
            <a:endParaRPr lang="en-US" sz="2200" smtClean="0"/>
          </a:p>
          <a:p>
            <a:pPr eaLnBrk="1" hangingPunct="1">
              <a:buFont typeface="Wingdings 2" pitchFamily="18" charset="2"/>
              <a:buNone/>
            </a:pPr>
            <a:r>
              <a:rPr lang="sr-Latn-CS" sz="2200" smtClean="0"/>
              <a:t>Multisistemski pristup u našoj sredini: polustrukturisane </a:t>
            </a:r>
            <a:r>
              <a:rPr lang="sr-Latn-CS" sz="2200" b="1" smtClean="0"/>
              <a:t>posete porodicama</a:t>
            </a:r>
          </a:p>
          <a:p>
            <a:pPr eaLnBrk="1" hangingPunct="1">
              <a:buFont typeface="Wingdings 2" pitchFamily="18" charset="2"/>
              <a:buNone/>
            </a:pPr>
            <a:endParaRPr lang="en-US" sz="22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475AF-F7FE-4059-9CCD-80350B9A3B1B}" type="slidenum">
              <a:rPr lang="sr-Latn-CS" smtClean="0"/>
              <a:pPr>
                <a:defRPr/>
              </a:pPr>
              <a:t>21</a:t>
            </a:fld>
            <a:endParaRPr lang="sr-Latn-C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09650"/>
          </a:xfrm>
        </p:spPr>
        <p:txBody>
          <a:bodyPr/>
          <a:lstStyle/>
          <a:p>
            <a:pPr eaLnBrk="1" hangingPunct="1"/>
            <a:r>
              <a:rPr lang="sr-Latn-CS" sz="3600" b="1" dirty="0" smtClean="0"/>
              <a:t/>
            </a:r>
            <a:br>
              <a:rPr lang="sr-Latn-CS" sz="3600" b="1" dirty="0" smtClean="0"/>
            </a:br>
            <a:r>
              <a:rPr lang="sr-Latn-CS" sz="3600" b="1" dirty="0" smtClean="0"/>
              <a:t>DNEVNI BORAVAK/1</a:t>
            </a:r>
            <a:endParaRPr lang="en-US" sz="3600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72856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Latn-CS" sz="2200" b="1" dirty="0" smtClean="0"/>
              <a:t>Cilj</a:t>
            </a:r>
            <a:r>
              <a:rPr lang="sr-Latn-CS" sz="2200" dirty="0" smtClean="0"/>
              <a:t>: omogućavanje tretmana  dece sa problemima u ponašanju u lokalnoj zajednici.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200" b="1" dirty="0" smtClean="0"/>
              <a:t>Objedinjuje</a:t>
            </a:r>
            <a:r>
              <a:rPr lang="sr-Latn-CS" sz="2200" dirty="0" smtClean="0"/>
              <a:t> programe u lokalnoj zajednici različitog stepena strukture kako bi ekonomično i efikasno, u što kraćem vremenskom roku dovela do ostvarivanja ciljeva tretmana i prestanka korišćenja usluge. Obavezno pruža usluge  </a:t>
            </a:r>
            <a:r>
              <a:rPr lang="sr-Latn-CS" sz="2200" b="1" dirty="0" smtClean="0"/>
              <a:t>svakog radnog dana </a:t>
            </a:r>
            <a:r>
              <a:rPr lang="sr-Latn-CS" sz="2200" dirty="0" smtClean="0"/>
              <a:t>barem </a:t>
            </a:r>
            <a:r>
              <a:rPr lang="sr-Latn-CS" sz="2200" b="1" dirty="0" smtClean="0"/>
              <a:t>četiri sata dnevno</a:t>
            </a:r>
            <a:r>
              <a:rPr lang="sr-Latn-CS" sz="2200" dirty="0" smtClean="0"/>
              <a:t>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200" b="1" dirty="0" smtClean="0"/>
              <a:t>Vrste tretmana</a:t>
            </a:r>
            <a:r>
              <a:rPr lang="sr-Latn-CS" sz="2200" dirty="0" smtClean="0"/>
              <a:t>: savetovanje, treninzi, edukacije, obuke, obrazovanje i profesionalno osposobljavanje, sportske, rekreativne i kreativne aktivnosti, rad sa porodicom.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200" dirty="0" smtClean="0"/>
              <a:t>Modaliteti tretmana: </a:t>
            </a:r>
          </a:p>
          <a:p>
            <a:pPr eaLnBrk="1" hangingPunct="1"/>
            <a:r>
              <a:rPr lang="sr-Latn-CS" sz="2200" b="1" dirty="0" smtClean="0"/>
              <a:t>direktni programi </a:t>
            </a:r>
            <a:r>
              <a:rPr lang="sr-Latn-CS" sz="2200" dirty="0" smtClean="0"/>
              <a:t>(koji se realizuju u DB), </a:t>
            </a:r>
          </a:p>
          <a:p>
            <a:pPr eaLnBrk="1" hangingPunct="1"/>
            <a:r>
              <a:rPr lang="sr-Latn-CS" sz="2200" b="1" dirty="0" smtClean="0"/>
              <a:t>indirektni tretmani</a:t>
            </a:r>
            <a:r>
              <a:rPr lang="sr-Latn-CS" sz="2200" dirty="0" smtClean="0"/>
              <a:t>: uključivanje i jačanje kapaciteta sistema u zajednici (</a:t>
            </a:r>
            <a:r>
              <a:rPr lang="sr-Latn-CS" sz="2200" dirty="0" err="1" smtClean="0"/>
              <a:t>ntervencije</a:t>
            </a:r>
            <a:r>
              <a:rPr lang="sr-Latn-CS" sz="2200" dirty="0" smtClean="0"/>
              <a:t> u socijalnoj mreži)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45BFA-3501-4D28-9A38-AC082DB6658D}" type="slidenum">
              <a:rPr lang="sr-Latn-CS" smtClean="0"/>
              <a:pPr>
                <a:defRPr/>
              </a:pPr>
              <a:t>22</a:t>
            </a:fld>
            <a:endParaRPr lang="sr-Latn-C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09650"/>
          </a:xfrm>
        </p:spPr>
        <p:txBody>
          <a:bodyPr/>
          <a:lstStyle/>
          <a:p>
            <a:pPr eaLnBrk="1" hangingPunct="1"/>
            <a:r>
              <a:rPr lang="sr-Latn-CS" sz="3600" b="1" smtClean="0"/>
              <a:t/>
            </a:r>
            <a:br>
              <a:rPr lang="sr-Latn-CS" sz="3600" b="1" smtClean="0"/>
            </a:br>
            <a:r>
              <a:rPr lang="sr-Latn-CS" sz="3600" b="1" smtClean="0"/>
              <a:t>DNEVNI BORAVAK</a:t>
            </a:r>
            <a:endParaRPr lang="en-US" sz="360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72856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Latn-CS" sz="2200" b="1" dirty="0" smtClean="0"/>
              <a:t>Cilj</a:t>
            </a:r>
            <a:r>
              <a:rPr lang="sr-Latn-CS" sz="2200" dirty="0" smtClean="0"/>
              <a:t>: omogućavanje tretmana  dece sa problemima u ponašanju u lokalnoj zajednici.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200" b="1" dirty="0" smtClean="0"/>
              <a:t>Objedinjuje</a:t>
            </a:r>
            <a:r>
              <a:rPr lang="sr-Latn-CS" sz="2200" dirty="0" smtClean="0"/>
              <a:t> programe u lokalnoj zajednici različitog stepena strukture kako bi ekonomično i efikasno, u što kraćem vremenskom roku dovela do ostvarivanja ciljeva tretmana i prestanka korišćenja usluge. Obavezno pruža usluge  </a:t>
            </a:r>
            <a:r>
              <a:rPr lang="sr-Latn-CS" sz="2200" b="1" dirty="0" smtClean="0"/>
              <a:t>svakog radnog dana </a:t>
            </a:r>
            <a:r>
              <a:rPr lang="sr-Latn-CS" sz="2200" dirty="0" smtClean="0"/>
              <a:t>barem </a:t>
            </a:r>
            <a:r>
              <a:rPr lang="sr-Latn-CS" sz="2200" b="1" dirty="0" smtClean="0"/>
              <a:t>četiri sata dnevno</a:t>
            </a:r>
            <a:r>
              <a:rPr lang="sr-Latn-CS" sz="2200" dirty="0" smtClean="0"/>
              <a:t>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200" b="1" dirty="0" smtClean="0"/>
              <a:t>Vrste tretmana</a:t>
            </a:r>
            <a:r>
              <a:rPr lang="sr-Latn-CS" sz="2200" dirty="0" smtClean="0"/>
              <a:t>: savetovanje, treninzi, edukacije, obuke, obrazovanje i profesionalno osposobljavanje, sportske, rekreativne i kreativne aktivnosti, rad sa porodicom.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Latn-CS" sz="2200" dirty="0" smtClean="0"/>
              <a:t>Modaliteti tretmana: </a:t>
            </a:r>
          </a:p>
          <a:p>
            <a:pPr eaLnBrk="1" hangingPunct="1"/>
            <a:r>
              <a:rPr lang="sr-Latn-CS" sz="2200" b="1" dirty="0" smtClean="0"/>
              <a:t>direktni programi </a:t>
            </a:r>
            <a:r>
              <a:rPr lang="sr-Latn-CS" sz="2200" dirty="0" smtClean="0"/>
              <a:t>(koji se realizuju u DB), </a:t>
            </a:r>
          </a:p>
          <a:p>
            <a:pPr eaLnBrk="1" hangingPunct="1"/>
            <a:r>
              <a:rPr lang="sr-Latn-CS" sz="2200" b="1" dirty="0" smtClean="0"/>
              <a:t>indirektni tretmani</a:t>
            </a:r>
            <a:r>
              <a:rPr lang="sr-Latn-CS" sz="2200" dirty="0" smtClean="0"/>
              <a:t>: uključivanje i jačanje kapaciteta sistema u zajednici (</a:t>
            </a:r>
            <a:r>
              <a:rPr lang="sr-Latn-CS" sz="2200" dirty="0" err="1" smtClean="0"/>
              <a:t>ntervencije</a:t>
            </a:r>
            <a:r>
              <a:rPr lang="sr-Latn-CS" sz="2200" dirty="0" smtClean="0"/>
              <a:t> u socijalnoj mreži)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45BFA-3501-4D28-9A38-AC082DB6658D}" type="slidenum">
              <a:rPr lang="sr-Latn-CS" smtClean="0"/>
              <a:pPr>
                <a:defRPr/>
              </a:pPr>
              <a:t>23</a:t>
            </a:fld>
            <a:endParaRPr lang="sr-Latn-C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285875"/>
          </a:xfrm>
        </p:spPr>
        <p:txBody>
          <a:bodyPr/>
          <a:lstStyle/>
          <a:p>
            <a:pPr eaLnBrk="1" hangingPunct="1"/>
            <a:r>
              <a:rPr lang="sr-Latn-CS" sz="3200" b="1" smtClean="0"/>
              <a:t>SMEŠTAJ U DRUGU PORODICU - SPECIJALIZOVANO HRANITELJSTVO</a:t>
            </a:r>
            <a:endParaRPr lang="en-US" sz="3200" b="1" smtClean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28625" y="2071688"/>
            <a:ext cx="8229600" cy="4389437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sr-Latn-CS" sz="2200" dirty="0" smtClean="0"/>
              <a:t>Namenjeno deci i mladim sa problemima u ponašanju i u sukobu sa zakonom koji: </a:t>
            </a:r>
          </a:p>
          <a:p>
            <a:pPr eaLnBrk="1" hangingPunct="1">
              <a:defRPr/>
            </a:pPr>
            <a:r>
              <a:rPr lang="sr-Latn-CS" sz="2200" b="1" dirty="0" smtClean="0"/>
              <a:t>nemaju mogućnost </a:t>
            </a:r>
            <a:r>
              <a:rPr lang="sr-Latn-CS" sz="2200" dirty="0" smtClean="0"/>
              <a:t>da žive u svojoj porodici</a:t>
            </a:r>
          </a:p>
          <a:p>
            <a:pPr eaLnBrk="1" hangingPunct="1">
              <a:defRPr/>
            </a:pPr>
            <a:r>
              <a:rPr lang="sr-Latn-CS" sz="2200" dirty="0" smtClean="0"/>
              <a:t>imaju </a:t>
            </a:r>
            <a:r>
              <a:rPr lang="sr-Latn-CS" sz="2200" b="1" dirty="0" smtClean="0"/>
              <a:t>roditelje</a:t>
            </a:r>
            <a:r>
              <a:rPr lang="sr-Latn-CS" sz="2200" dirty="0" smtClean="0"/>
              <a:t> koji </a:t>
            </a:r>
            <a:r>
              <a:rPr lang="sr-Latn-CS" sz="2200" b="1" dirty="0" smtClean="0"/>
              <a:t>ne vrše adekvatno </a:t>
            </a:r>
            <a:r>
              <a:rPr lang="sr-Latn-CS" sz="2200" dirty="0" smtClean="0"/>
              <a:t>roditeljsko pravo</a:t>
            </a:r>
          </a:p>
          <a:p>
            <a:pPr eaLnBrk="1" hangingPunct="1">
              <a:defRPr/>
            </a:pPr>
            <a:r>
              <a:rPr lang="sr-Latn-CS" sz="2200" dirty="0" smtClean="0"/>
              <a:t>imaju </a:t>
            </a:r>
            <a:r>
              <a:rPr lang="sr-Latn-CS" sz="2200" b="1" dirty="0" smtClean="0"/>
              <a:t>roditelje</a:t>
            </a:r>
            <a:r>
              <a:rPr lang="sr-Latn-CS" sz="2200" dirty="0" smtClean="0"/>
              <a:t> kojima je </a:t>
            </a:r>
            <a:r>
              <a:rPr lang="sr-Latn-CS" sz="2200" b="1" dirty="0" smtClean="0"/>
              <a:t>oduzeto roditeljsko pravo</a:t>
            </a:r>
          </a:p>
          <a:p>
            <a:pPr eaLnBrk="1" hangingPunct="1">
              <a:defRPr/>
            </a:pPr>
            <a:r>
              <a:rPr lang="sr-Latn-CS" sz="2200" dirty="0" smtClean="0"/>
              <a:t>su dobili sudsku</a:t>
            </a:r>
            <a:r>
              <a:rPr lang="sr-Latn-CS" sz="2200" b="1" dirty="0" smtClean="0"/>
              <a:t> meru pojačanog nadzora u drugoj porodici</a:t>
            </a:r>
          </a:p>
          <a:p>
            <a:pPr eaLnBrk="1" hangingPunct="1">
              <a:defRPr/>
            </a:pPr>
            <a:r>
              <a:rPr lang="sr-Latn-CS" sz="2200" dirty="0" smtClean="0"/>
              <a:t>su dobili nalog </a:t>
            </a:r>
            <a:r>
              <a:rPr lang="sr-Latn-CS" sz="2200" b="1" dirty="0" smtClean="0"/>
              <a:t>suda</a:t>
            </a:r>
            <a:r>
              <a:rPr lang="sr-Latn-CS" sz="2200" dirty="0" smtClean="0"/>
              <a:t> za </a:t>
            </a:r>
            <a:r>
              <a:rPr lang="sr-Latn-CS" sz="2200" b="1" dirty="0" smtClean="0"/>
              <a:t>smeštaj u drugu porodicu tokom pripremnog postupka</a:t>
            </a:r>
            <a:r>
              <a:rPr lang="sr-Latn-CS" sz="2200" dirty="0" smtClean="0"/>
              <a:t> (privremeni)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sr-Latn-C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042980-9261-444B-9491-A131E4AB095C}" type="slidenum">
              <a:rPr lang="sr-Latn-CS" smtClean="0"/>
              <a:pPr>
                <a:defRPr/>
              </a:pPr>
              <a:t>24</a:t>
            </a:fld>
            <a:endParaRPr lang="sr-Latn-C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/>
          <a:lstStyle/>
          <a:p>
            <a:pPr eaLnBrk="1" hangingPunct="1"/>
            <a:r>
              <a:rPr lang="sr-Latn-CS" sz="3200" b="1" smtClean="0"/>
              <a:t>Specijalizovano hraniteljstvo – principi </a:t>
            </a:r>
            <a:endParaRPr lang="en-US" sz="3200" b="1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28625" y="2071688"/>
            <a:ext cx="8229600" cy="4389437"/>
          </a:xfrm>
        </p:spPr>
        <p:txBody>
          <a:bodyPr/>
          <a:lstStyle/>
          <a:p>
            <a:pPr eaLnBrk="1" hangingPunct="1"/>
            <a:r>
              <a:rPr lang="sr-Latn-CS" sz="2200" smtClean="0"/>
              <a:t>Principi </a:t>
            </a:r>
            <a:r>
              <a:rPr lang="sr-Latn-CS" sz="2200" b="1" smtClean="0"/>
              <a:t>opšteg hraniteljstva</a:t>
            </a:r>
          </a:p>
          <a:p>
            <a:pPr eaLnBrk="1" hangingPunct="1"/>
            <a:r>
              <a:rPr lang="sr-Latn-CS" sz="2200" smtClean="0"/>
              <a:t>Principi </a:t>
            </a:r>
            <a:r>
              <a:rPr lang="sr-Latn-CS" sz="2200" b="1" smtClean="0"/>
              <a:t>specijalizovanog hraniteljstva</a:t>
            </a:r>
            <a:r>
              <a:rPr lang="sr-Latn-CS" sz="2200" smtClean="0"/>
              <a:t>: </a:t>
            </a:r>
          </a:p>
          <a:p>
            <a:pPr lvl="1" eaLnBrk="1" hangingPunct="1"/>
            <a:r>
              <a:rPr lang="sr-Latn-CS" sz="2200" b="1" smtClean="0"/>
              <a:t>Jasna</a:t>
            </a:r>
            <a:r>
              <a:rPr lang="sr-Latn-CS" sz="2200" smtClean="0"/>
              <a:t> pravila, obaveze, posledice pridržavanja i nepridržavanja</a:t>
            </a:r>
          </a:p>
          <a:p>
            <a:pPr lvl="1" eaLnBrk="1" hangingPunct="1"/>
            <a:r>
              <a:rPr lang="sr-Latn-CS" sz="2200" smtClean="0"/>
              <a:t>Obuka hraniteljau veštinama </a:t>
            </a:r>
            <a:r>
              <a:rPr lang="sr-Latn-CS" sz="2200" b="1" smtClean="0"/>
              <a:t>efikasnog disciplinovanja</a:t>
            </a:r>
            <a:endParaRPr lang="sr-Latn-CS" sz="2200" smtClean="0"/>
          </a:p>
          <a:p>
            <a:pPr lvl="1" eaLnBrk="1" hangingPunct="1"/>
            <a:r>
              <a:rPr lang="sr-Latn-CS" sz="2200" b="1" smtClean="0"/>
              <a:t>Češći kontakti </a:t>
            </a:r>
            <a:r>
              <a:rPr lang="sr-Latn-CS" sz="2200" smtClean="0"/>
              <a:t>sa nadzornim organom (provera mere i pomoć u ostvarivanju mere)</a:t>
            </a:r>
          </a:p>
          <a:p>
            <a:pPr lvl="1" eaLnBrk="1" hangingPunct="1"/>
            <a:r>
              <a:rPr lang="sr-Latn-CS" sz="2200" smtClean="0"/>
              <a:t>Obavezno </a:t>
            </a:r>
            <a:r>
              <a:rPr lang="sr-Latn-CS" sz="2200" b="1" smtClean="0"/>
              <a:t>održavanje kontakta sa svojom porodicom</a:t>
            </a:r>
            <a:r>
              <a:rPr lang="sr-Latn-CS" sz="2200" smtClean="0"/>
              <a:t>, osim ako sud ne odluči drugačije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E206E4-5282-4F55-B2D3-C279144F2136}" type="slidenum">
              <a:rPr lang="sr-Latn-CS" smtClean="0"/>
              <a:pPr>
                <a:defRPr/>
              </a:pPr>
              <a:t>25</a:t>
            </a:fld>
            <a:endParaRPr lang="sr-Latn-C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DOMSKI I ZAVODSKI SMEŠTAJ</a:t>
            </a:r>
            <a:endParaRPr lang="en-US" sz="3600" b="1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7863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Latn-CS" sz="2000" smtClean="0"/>
              <a:t>SAMO KAO </a:t>
            </a:r>
            <a:r>
              <a:rPr lang="en-US" sz="2000" b="1" smtClean="0"/>
              <a:t>POSLEDNJA</a:t>
            </a:r>
            <a:r>
              <a:rPr lang="en-US" sz="2000" smtClean="0"/>
              <a:t> MOGUĆA MERA </a:t>
            </a:r>
            <a:r>
              <a:rPr lang="sr-Latn-CS" sz="2000" smtClean="0"/>
              <a:t>I U NAJKRAĆEM MOGUĆEM TRAJANJU. </a:t>
            </a:r>
            <a:r>
              <a:rPr lang="sr-Latn-CS" sz="2000" b="1" smtClean="0"/>
              <a:t>Kod nas : zavodi za vaspitanje dece i omladine, Vaspitno-popravni dom u Kruševcu, Maloletnički zatvor u Valjevu. Principi</a:t>
            </a:r>
            <a:r>
              <a:rPr lang="sr-Latn-CS" sz="2000" smtClean="0"/>
              <a:t> sprovođenja ove mere:</a:t>
            </a:r>
          </a:p>
          <a:p>
            <a:pPr eaLnBrk="1" hangingPunct="1"/>
            <a:r>
              <a:rPr lang="sr-Latn-CS" sz="2000" b="1" smtClean="0"/>
              <a:t>Individualni plan tretmana</a:t>
            </a:r>
            <a:r>
              <a:rPr lang="sr-Latn-CS" sz="2000" smtClean="0"/>
              <a:t>: ciljevi i metode</a:t>
            </a:r>
          </a:p>
          <a:p>
            <a:pPr eaLnBrk="1" hangingPunct="1"/>
            <a:r>
              <a:rPr lang="sr-Latn-CS" sz="2000" b="1" smtClean="0"/>
              <a:t>Planiranje otpusta od datuma prijema </a:t>
            </a:r>
            <a:r>
              <a:rPr lang="sr-Latn-CS" sz="2000" smtClean="0"/>
              <a:t>– sa lokalnom zajednicom</a:t>
            </a:r>
          </a:p>
          <a:p>
            <a:pPr eaLnBrk="1" hangingPunct="1"/>
            <a:r>
              <a:rPr lang="sr-Latn-CS" sz="2000" smtClean="0"/>
              <a:t>Kontakt sa </a:t>
            </a:r>
            <a:r>
              <a:rPr lang="sr-Latn-CS" sz="2000" b="1" smtClean="0"/>
              <a:t>porodicom</a:t>
            </a:r>
            <a:r>
              <a:rPr lang="sr-Latn-CS" sz="2000" smtClean="0"/>
              <a:t> i </a:t>
            </a:r>
            <a:r>
              <a:rPr lang="sr-Latn-CS" sz="2000" b="1" smtClean="0"/>
              <a:t>participacija</a:t>
            </a:r>
            <a:r>
              <a:rPr lang="sr-Latn-CS" sz="2000" smtClean="0"/>
              <a:t> u odlučivanju</a:t>
            </a:r>
          </a:p>
          <a:p>
            <a:pPr eaLnBrk="1" hangingPunct="1"/>
            <a:r>
              <a:rPr lang="sr-Latn-CS" sz="2000" smtClean="0"/>
              <a:t>Podsticanje </a:t>
            </a:r>
            <a:r>
              <a:rPr lang="sr-Latn-CS" sz="2000" b="1" smtClean="0"/>
              <a:t>razvoja deteta/mlade osobe</a:t>
            </a:r>
          </a:p>
          <a:p>
            <a:pPr lvl="1" eaLnBrk="1" hangingPunct="1">
              <a:spcBef>
                <a:spcPct val="0"/>
              </a:spcBef>
            </a:pPr>
            <a:r>
              <a:rPr lang="sr-Latn-CS" sz="2000" smtClean="0"/>
              <a:t>Usvajanje društvenih </a:t>
            </a:r>
            <a:r>
              <a:rPr lang="sr-Latn-CS" sz="2000" b="1" smtClean="0"/>
              <a:t>normi</a:t>
            </a:r>
          </a:p>
          <a:p>
            <a:pPr lvl="1" eaLnBrk="1" hangingPunct="1">
              <a:spcBef>
                <a:spcPct val="0"/>
              </a:spcBef>
            </a:pPr>
            <a:r>
              <a:rPr lang="sr-Latn-CS" sz="2000" smtClean="0"/>
              <a:t>Stvaranje </a:t>
            </a:r>
            <a:r>
              <a:rPr lang="sr-Latn-CS" sz="2000" b="1" smtClean="0"/>
              <a:t>higijenskih i radnih navika</a:t>
            </a:r>
          </a:p>
          <a:p>
            <a:pPr lvl="1" eaLnBrk="1" hangingPunct="1">
              <a:spcBef>
                <a:spcPct val="0"/>
              </a:spcBef>
            </a:pPr>
            <a:r>
              <a:rPr lang="sr-Latn-CS" sz="2000" b="1" smtClean="0"/>
              <a:t>Obrazovanje </a:t>
            </a:r>
          </a:p>
          <a:p>
            <a:pPr lvl="1" eaLnBrk="1" hangingPunct="1">
              <a:spcBef>
                <a:spcPct val="0"/>
              </a:spcBef>
            </a:pPr>
            <a:r>
              <a:rPr lang="sr-Latn-CS" sz="2000" b="1" smtClean="0"/>
              <a:t>Lični razvoj </a:t>
            </a:r>
            <a:r>
              <a:rPr lang="sr-Latn-CS" sz="2000" smtClean="0"/>
              <a:t>(terapija, talenti) </a:t>
            </a:r>
          </a:p>
          <a:p>
            <a:pPr eaLnBrk="1" hangingPunct="1"/>
            <a:r>
              <a:rPr lang="sr-Latn-CS" sz="2000" smtClean="0"/>
              <a:t>Jasna </a:t>
            </a:r>
            <a:r>
              <a:rPr lang="sr-Latn-CS" sz="2000" b="1" smtClean="0"/>
              <a:t>pravila</a:t>
            </a:r>
            <a:r>
              <a:rPr lang="sr-Latn-CS" sz="2000" smtClean="0"/>
              <a:t>  i jasne </a:t>
            </a:r>
            <a:r>
              <a:rPr lang="sr-Latn-CS" sz="2000" b="1" smtClean="0"/>
              <a:t>posledice </a:t>
            </a:r>
          </a:p>
          <a:p>
            <a:pPr eaLnBrk="1" hangingPunct="1"/>
            <a:r>
              <a:rPr lang="sr-Latn-CS" sz="2000" b="1" smtClean="0"/>
              <a:t>Zaštita od zlostavljanja </a:t>
            </a:r>
            <a:r>
              <a:rPr lang="sr-Latn-CS" sz="2000" smtClean="0"/>
              <a:t>– interna i eksterna kontrola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EA9403-74C7-499B-8A1F-4E9E04A73D3B}" type="slidenum">
              <a:rPr lang="sr-Latn-CS" smtClean="0"/>
              <a:pPr>
                <a:defRPr/>
              </a:pPr>
              <a:t>26</a:t>
            </a:fld>
            <a:endParaRPr lang="sr-Latn-C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sr-Latn-CS" sz="3200" b="1" dirty="0" smtClean="0"/>
              <a:t>Literatura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lvl="0"/>
            <a:r>
              <a:rPr lang="sr-Cyrl-CS" sz="2400" dirty="0" smtClean="0"/>
              <a:t>Zakon o maloletnim učiniocima krivičnih dela i krivičnopravnoj zaštiti maloletnih lica (</a:t>
            </a:r>
            <a:r>
              <a:rPr lang="sl-SI" sz="2400" dirty="0" smtClean="0"/>
              <a:t>ZMUKDKZML, </a:t>
            </a:r>
            <a:r>
              <a:rPr lang="sr-Cyrl-CS" sz="2400" dirty="0" smtClean="0"/>
              <a:t>2005), Službeni glasnik Republike Srbije, vol. 61, br. 85, str. 99 - 123. </a:t>
            </a:r>
            <a:endParaRPr lang="en-US" sz="2400" dirty="0" smtClean="0"/>
          </a:p>
          <a:p>
            <a:pPr lvl="0"/>
            <a:r>
              <a:rPr lang="sr-Cyrl-CS" sz="2400" dirty="0" smtClean="0"/>
              <a:t>UNICEF (2004) </a:t>
            </a:r>
            <a:r>
              <a:rPr lang="sr-Cyrl-CS" sz="2400" dirty="0" smtClean="0"/>
              <a:t>Konvencija </a:t>
            </a:r>
            <a:r>
              <a:rPr lang="sr-Cyrl-CS" sz="2400" dirty="0" smtClean="0"/>
              <a:t>o pravima deteta UN.</a:t>
            </a:r>
            <a:endParaRPr lang="en-US" sz="2400" dirty="0" smtClean="0"/>
          </a:p>
          <a:p>
            <a:pPr lvl="0"/>
            <a:r>
              <a:rPr lang="sr-Cyrl-CS" sz="2400" dirty="0" smtClean="0"/>
              <a:t>Hrnčić, J., </a:t>
            </a:r>
            <a:r>
              <a:rPr lang="sr-Cyrl-CS" sz="2400" dirty="0" err="1" smtClean="0"/>
              <a:t>Džamonja</a:t>
            </a:r>
            <a:r>
              <a:rPr lang="sr-Cyrl-CS" sz="2400" dirty="0" smtClean="0"/>
              <a:t>-Ignjatović, T., Despotović</a:t>
            </a:r>
            <a:r>
              <a:rPr lang="sr-Latn-CS" sz="2400" dirty="0" smtClean="0"/>
              <a:t>-</a:t>
            </a:r>
            <a:r>
              <a:rPr lang="sr-Cyrl-CS" sz="2400" dirty="0" err="1" smtClean="0"/>
              <a:t>Stanarević</a:t>
            </a:r>
            <a:r>
              <a:rPr lang="sr-Cyrl-CS" sz="2400" dirty="0" smtClean="0"/>
              <a:t>, V. (</a:t>
            </a:r>
            <a:r>
              <a:rPr lang="sr-Latn-RS" sz="2400" dirty="0" smtClean="0"/>
              <a:t>ur., </a:t>
            </a:r>
            <a:r>
              <a:rPr lang="sr-Cyrl-CS" sz="2400" dirty="0" smtClean="0"/>
              <a:t>2010) OPTIMUS – obuhvatan pristup prevenciji sukoba sa </a:t>
            </a:r>
            <a:r>
              <a:rPr lang="sr-Cyrl-CS" sz="2400" dirty="0" err="1" smtClean="0"/>
              <a:t>zak</a:t>
            </a:r>
            <a:r>
              <a:rPr lang="sr-Latn-CS" sz="2400" dirty="0" smtClean="0"/>
              <a:t>o</a:t>
            </a:r>
            <a:r>
              <a:rPr lang="sr-Cyrl-CS" sz="2400" dirty="0" smtClean="0"/>
              <a:t>nom kod dece i mladih. Zbornik Instituta za kriminološka i s</a:t>
            </a:r>
            <a:r>
              <a:rPr lang="sr-Latn-CS" sz="2400" dirty="0" err="1" smtClean="0"/>
              <a:t>oc</a:t>
            </a:r>
            <a:r>
              <a:rPr lang="sr-Cyrl-CS" sz="2400" dirty="0" err="1" smtClean="0"/>
              <a:t>iološka</a:t>
            </a:r>
            <a:r>
              <a:rPr lang="sr-Cyrl-CS" sz="2400" dirty="0" smtClean="0"/>
              <a:t> istraživanja, 29, 1-2</a:t>
            </a:r>
            <a:r>
              <a:rPr lang="sr-Latn-RS" sz="2400" dirty="0" smtClean="0"/>
              <a:t>, str. </a:t>
            </a:r>
            <a:r>
              <a:rPr lang="sr-Latn-RS" sz="2400" dirty="0" smtClean="0"/>
              <a:t>125-130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BAE2-C428-4C44-9A59-C5DAE5202C0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pPr eaLnBrk="1" hangingPunct="1"/>
            <a:r>
              <a:rPr lang="en-GB" sz="3200" b="1" smtClean="0"/>
              <a:t>MEĐUNARODNI STANDARDI O ZAŠTITI DETETA U </a:t>
            </a:r>
            <a:r>
              <a:rPr lang="sr-Latn-CS" sz="3200" b="1" smtClean="0"/>
              <a:t>OBLASTI</a:t>
            </a:r>
            <a:r>
              <a:rPr lang="en-GB" sz="3200" b="1" smtClean="0"/>
              <a:t> MALOLETNIČKOG PRAVOSUĐA </a:t>
            </a:r>
            <a:endParaRPr lang="sr-Latn-CS" sz="3200" b="1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dirty="0" smtClean="0"/>
              <a:t>1985</a:t>
            </a:r>
            <a:r>
              <a:rPr lang="sr-Latn-CS" b="1" dirty="0" smtClean="0"/>
              <a:t> - </a:t>
            </a:r>
            <a:r>
              <a:rPr lang="en-US" dirty="0" err="1" smtClean="0"/>
              <a:t>Standardna</a:t>
            </a:r>
            <a:r>
              <a:rPr lang="en-US" dirty="0" smtClean="0"/>
              <a:t> </a:t>
            </a:r>
            <a:r>
              <a:rPr lang="en-US" dirty="0" err="1" smtClean="0"/>
              <a:t>minimalna</a:t>
            </a:r>
            <a:r>
              <a:rPr lang="en-US" dirty="0" smtClean="0"/>
              <a:t> </a:t>
            </a:r>
            <a:r>
              <a:rPr lang="en-US" dirty="0" err="1" smtClean="0"/>
              <a:t>pravila</a:t>
            </a:r>
            <a:r>
              <a:rPr lang="en-US" dirty="0" smtClean="0"/>
              <a:t> </a:t>
            </a:r>
            <a:r>
              <a:rPr lang="en-US" dirty="0" err="1" smtClean="0"/>
              <a:t>Ujedinjenih</a:t>
            </a:r>
            <a:r>
              <a:rPr lang="en-US" dirty="0" smtClean="0"/>
              <a:t> </a:t>
            </a:r>
            <a:r>
              <a:rPr lang="en-US" dirty="0" err="1" smtClean="0"/>
              <a:t>nacija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maloletničko</a:t>
            </a:r>
            <a:r>
              <a:rPr lang="en-US" dirty="0" smtClean="0"/>
              <a:t> </a:t>
            </a:r>
            <a:r>
              <a:rPr lang="en-US" dirty="0" err="1" smtClean="0"/>
              <a:t>pravosuđe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en-US" b="1" dirty="0" err="1" smtClean="0"/>
              <a:t>Pekinška</a:t>
            </a:r>
            <a:r>
              <a:rPr lang="en-US" b="1" dirty="0" smtClean="0"/>
              <a:t> </a:t>
            </a:r>
            <a:r>
              <a:rPr lang="en-US" b="1" dirty="0" err="1" smtClean="0"/>
              <a:t>pravila</a:t>
            </a:r>
            <a:r>
              <a:rPr lang="en-US" b="1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en-US" b="1" dirty="0" smtClean="0"/>
              <a:t>1989</a:t>
            </a:r>
            <a:r>
              <a:rPr lang="sr-Latn-CS" b="1" dirty="0" smtClean="0"/>
              <a:t> -</a:t>
            </a:r>
            <a:r>
              <a:rPr lang="en-US" b="1" dirty="0" err="1" smtClean="0"/>
              <a:t>Konvencija</a:t>
            </a:r>
            <a:r>
              <a:rPr lang="en-US" b="1" dirty="0" smtClean="0"/>
              <a:t> o </a:t>
            </a:r>
            <a:r>
              <a:rPr lang="en-US" b="1" dirty="0" err="1" smtClean="0"/>
              <a:t>pravima</a:t>
            </a:r>
            <a:r>
              <a:rPr lang="en-US" b="1" dirty="0" smtClean="0"/>
              <a:t> </a:t>
            </a:r>
            <a:r>
              <a:rPr lang="en-US" b="1" dirty="0" err="1" smtClean="0"/>
              <a:t>deteta</a:t>
            </a:r>
            <a:r>
              <a:rPr lang="sr-Latn-CS" b="1" dirty="0" smtClean="0"/>
              <a:t> </a:t>
            </a:r>
            <a:r>
              <a:rPr lang="en-US" b="1" dirty="0" err="1" smtClean="0"/>
              <a:t>Ujedninjenih</a:t>
            </a:r>
            <a:r>
              <a:rPr lang="en-US" b="1" dirty="0" smtClean="0"/>
              <a:t> </a:t>
            </a:r>
            <a:r>
              <a:rPr lang="en-US" b="1" dirty="0" err="1" smtClean="0"/>
              <a:t>nacija</a:t>
            </a:r>
            <a:r>
              <a:rPr lang="en-US" b="1" dirty="0" smtClean="0"/>
              <a:t> </a:t>
            </a:r>
            <a:r>
              <a:rPr lang="sr-Latn-CS" b="1" dirty="0" smtClean="0"/>
              <a:t>, </a:t>
            </a:r>
            <a:r>
              <a:rPr lang="sr-Latn-CS" b="1" dirty="0" err="1" smtClean="0"/>
              <a:t>obavezujuća</a:t>
            </a:r>
            <a:r>
              <a:rPr lang="sr-Latn-CS" b="1" dirty="0" smtClean="0"/>
              <a:t>, ratifikovala Republika Srbija</a:t>
            </a:r>
          </a:p>
          <a:p>
            <a:pPr eaLnBrk="1" hangingPunct="1">
              <a:lnSpc>
                <a:spcPct val="80000"/>
              </a:lnSpc>
            </a:pPr>
            <a:r>
              <a:rPr lang="sr-Latn-CS" b="1" dirty="0" smtClean="0"/>
              <a:t>1990.-</a:t>
            </a:r>
            <a:r>
              <a:rPr lang="pl-PL" dirty="0" smtClean="0"/>
              <a:t>Smernice Ujedinjenih nacija za </a:t>
            </a:r>
            <a:r>
              <a:rPr lang="pl-PL" b="1" dirty="0" smtClean="0"/>
              <a:t>prevenciju</a:t>
            </a:r>
            <a:r>
              <a:rPr lang="pl-PL" dirty="0" smtClean="0"/>
              <a:t> maloletničke delinkvencije </a:t>
            </a:r>
            <a:r>
              <a:rPr lang="pl-PL" b="1" dirty="0" smtClean="0"/>
              <a:t>(Rijadske smernice)</a:t>
            </a:r>
            <a:endParaRPr lang="sr-Latn-CS" b="1" dirty="0" smtClean="0"/>
          </a:p>
          <a:p>
            <a:pPr eaLnBrk="1" hangingPunct="1">
              <a:lnSpc>
                <a:spcPct val="80000"/>
              </a:lnSpc>
            </a:pPr>
            <a:r>
              <a:rPr lang="sr-Latn-CS" b="1" dirty="0" smtClean="0"/>
              <a:t>1990.- </a:t>
            </a:r>
            <a:r>
              <a:rPr lang="pl-PL" dirty="0" smtClean="0"/>
              <a:t>Pravila Ujedinjenih nacija o zaštiti maloletnika </a:t>
            </a:r>
            <a:r>
              <a:rPr lang="pl-PL" b="1" dirty="0" smtClean="0"/>
              <a:t>lišenih slobode</a:t>
            </a:r>
            <a:r>
              <a:rPr lang="sr-Latn-CS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sr-Latn-CS" b="1" dirty="0" smtClean="0"/>
              <a:t>1990.- </a:t>
            </a:r>
            <a:r>
              <a:rPr lang="en-US" dirty="0" err="1" smtClean="0"/>
              <a:t>Standardna</a:t>
            </a:r>
            <a:r>
              <a:rPr lang="en-US" dirty="0" smtClean="0"/>
              <a:t> </a:t>
            </a:r>
            <a:r>
              <a:rPr lang="en-US" dirty="0" err="1" smtClean="0"/>
              <a:t>minimalna</a:t>
            </a:r>
            <a:r>
              <a:rPr lang="en-US" dirty="0" smtClean="0"/>
              <a:t> </a:t>
            </a:r>
            <a:r>
              <a:rPr lang="en-US" dirty="0" err="1" smtClean="0"/>
              <a:t>pravila</a:t>
            </a:r>
            <a:r>
              <a:rPr lang="en-US" dirty="0" smtClean="0"/>
              <a:t> </a:t>
            </a:r>
            <a:r>
              <a:rPr lang="en-US" dirty="0" err="1" smtClean="0"/>
              <a:t>Ujedinjenih</a:t>
            </a:r>
            <a:r>
              <a:rPr lang="en-US" dirty="0" smtClean="0"/>
              <a:t> </a:t>
            </a:r>
            <a:r>
              <a:rPr lang="en-US" dirty="0" err="1" smtClean="0"/>
              <a:t>nacija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mere </a:t>
            </a:r>
            <a:r>
              <a:rPr lang="en-US" b="1" dirty="0" err="1" smtClean="0"/>
              <a:t>alternativne</a:t>
            </a:r>
            <a:r>
              <a:rPr lang="en-US" dirty="0" smtClean="0"/>
              <a:t> </a:t>
            </a:r>
            <a:r>
              <a:rPr lang="en-US" dirty="0" err="1" smtClean="0"/>
              <a:t>institucionalnom</a:t>
            </a:r>
            <a:r>
              <a:rPr lang="en-US" dirty="0" smtClean="0"/>
              <a:t> </a:t>
            </a:r>
            <a:r>
              <a:rPr lang="en-US" dirty="0" err="1" smtClean="0"/>
              <a:t>tretmanu</a:t>
            </a:r>
            <a:r>
              <a:rPr lang="en-US" dirty="0" smtClean="0"/>
              <a:t> </a:t>
            </a:r>
            <a:r>
              <a:rPr lang="sr-Latn-CS" dirty="0" smtClean="0"/>
              <a:t>(</a:t>
            </a:r>
            <a:r>
              <a:rPr lang="sr-Latn-CS" b="1" dirty="0" smtClean="0"/>
              <a:t>Tokijska pravila</a:t>
            </a:r>
            <a:r>
              <a:rPr lang="sr-Latn-CS" dirty="0" smtClean="0"/>
              <a:t>)</a:t>
            </a:r>
            <a:endParaRPr lang="en-US" dirty="0" smtClean="0"/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E5E91E-B0F0-4686-A1AF-662D25FDE17D}" type="slidenum">
              <a:rPr lang="sr-Latn-CS" smtClean="0"/>
              <a:pPr>
                <a:defRPr/>
              </a:pPr>
              <a:t>3</a:t>
            </a:fld>
            <a:endParaRPr lang="sr-Latn-C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6429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smtClean="0"/>
              <a:t>KONVENCIJA O PRAVIMA DETETA</a:t>
            </a:r>
            <a:r>
              <a:rPr lang="sr-Latn-CS" sz="3200" b="1" smtClean="0"/>
              <a:t> </a:t>
            </a:r>
            <a:br>
              <a:rPr lang="sr-Latn-CS" sz="3200" b="1" smtClean="0"/>
            </a:br>
            <a:r>
              <a:rPr lang="sr-Latn-CS" sz="3200" b="1" smtClean="0"/>
              <a:t>Član 37</a:t>
            </a:r>
            <a:r>
              <a:rPr lang="en-US" sz="3200" b="1" smtClean="0"/>
              <a:t>.</a:t>
            </a:r>
            <a:endParaRPr lang="sr-Latn-CS" sz="3200" b="1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 eaLnBrk="1" hangingPunct="1">
              <a:lnSpc>
                <a:spcPct val="80000"/>
              </a:lnSpc>
              <a:spcBef>
                <a:spcPts val="300"/>
              </a:spcBef>
            </a:pPr>
            <a:r>
              <a:rPr lang="sr-Latn-CS" sz="2400" smtClean="0"/>
              <a:t>zaštita od</a:t>
            </a:r>
            <a:r>
              <a:rPr lang="en-US" sz="2400" smtClean="0"/>
              <a:t> </a:t>
            </a:r>
            <a:r>
              <a:rPr lang="en-US" sz="2400" b="1" smtClean="0"/>
              <a:t>mučenj</a:t>
            </a:r>
            <a:r>
              <a:rPr lang="sr-Latn-CS" sz="2400" smtClean="0"/>
              <a:t>a</a:t>
            </a:r>
            <a:r>
              <a:rPr lang="en-US" sz="2400" smtClean="0"/>
              <a:t> ili drug</a:t>
            </a:r>
            <a:r>
              <a:rPr lang="sr-Latn-CS" sz="2400" smtClean="0"/>
              <a:t>ih</a:t>
            </a:r>
            <a:r>
              <a:rPr lang="en-US" sz="2400" smtClean="0"/>
              <a:t> okrutn</a:t>
            </a:r>
            <a:r>
              <a:rPr lang="sr-Latn-CS" sz="2400" smtClean="0"/>
              <a:t>ih</a:t>
            </a:r>
            <a:r>
              <a:rPr lang="en-US" sz="2400" smtClean="0"/>
              <a:t>, nehuman</a:t>
            </a:r>
            <a:r>
              <a:rPr lang="sr-Latn-CS" sz="2400" smtClean="0"/>
              <a:t>ih</a:t>
            </a:r>
            <a:r>
              <a:rPr lang="en-US" sz="2400" smtClean="0"/>
              <a:t> ili ponižavajuć</a:t>
            </a:r>
            <a:r>
              <a:rPr lang="sr-Latn-CS" sz="2400" smtClean="0"/>
              <a:t>ih</a:t>
            </a:r>
            <a:r>
              <a:rPr lang="en-US" sz="2400" smtClean="0"/>
              <a:t> postup</a:t>
            </a:r>
            <a:r>
              <a:rPr lang="sr-Latn-CS" sz="2400" smtClean="0"/>
              <a:t>a</a:t>
            </a:r>
            <a:r>
              <a:rPr lang="en-US" sz="2400" smtClean="0"/>
              <a:t>k</a:t>
            </a:r>
            <a:r>
              <a:rPr lang="sr-Latn-CS" sz="2400" smtClean="0"/>
              <a:t>a</a:t>
            </a:r>
            <a:r>
              <a:rPr lang="en-US" sz="2400" smtClean="0"/>
              <a:t> ili kažnjavanj</a:t>
            </a:r>
            <a:r>
              <a:rPr lang="sr-Latn-CS" sz="2400" smtClean="0"/>
              <a:t>a</a:t>
            </a:r>
          </a:p>
          <a:p>
            <a:pPr marL="381000" indent="-381000" eaLnBrk="1" hangingPunct="1">
              <a:lnSpc>
                <a:spcPct val="80000"/>
              </a:lnSpc>
              <a:spcBef>
                <a:spcPts val="300"/>
              </a:spcBef>
            </a:pPr>
            <a:r>
              <a:rPr lang="sr-Latn-CS" sz="2400" b="1" smtClean="0"/>
              <a:t>zabrana</a:t>
            </a:r>
            <a:r>
              <a:rPr lang="en-US" sz="2400" b="1" smtClean="0"/>
              <a:t> </a:t>
            </a:r>
            <a:r>
              <a:rPr lang="sr-Latn-CS" sz="2400" b="1" smtClean="0"/>
              <a:t>smrtne kazne i doživotnog zatvora </a:t>
            </a:r>
            <a:endParaRPr lang="pl-PL" sz="2400" b="1" smtClean="0"/>
          </a:p>
          <a:p>
            <a:pPr marL="381000" indent="-381000" eaLnBrk="1" hangingPunct="1">
              <a:lnSpc>
                <a:spcPct val="80000"/>
              </a:lnSpc>
              <a:spcBef>
                <a:spcPts val="300"/>
              </a:spcBef>
            </a:pPr>
            <a:r>
              <a:rPr lang="sr-Latn-CS" sz="2400" b="1" smtClean="0"/>
              <a:t>l</a:t>
            </a:r>
            <a:r>
              <a:rPr lang="en-US" sz="2400" b="1" smtClean="0"/>
              <a:t>iš</a:t>
            </a:r>
            <a:r>
              <a:rPr lang="sr-Latn-CS" sz="2400" b="1" smtClean="0"/>
              <a:t>avanje slobode:</a:t>
            </a:r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en-US" sz="2000" smtClean="0"/>
              <a:t>u skladu sa </a:t>
            </a:r>
            <a:r>
              <a:rPr lang="en-US" sz="2000" b="1" smtClean="0"/>
              <a:t>zakonom</a:t>
            </a:r>
            <a:endParaRPr lang="sr-Latn-CS" sz="2000" b="1" smtClean="0"/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en-US" sz="2000" b="1" smtClean="0"/>
              <a:t>POSLEDNJA</a:t>
            </a:r>
            <a:r>
              <a:rPr lang="en-US" sz="2000" smtClean="0"/>
              <a:t> MOGUĆA MERA </a:t>
            </a:r>
            <a:endParaRPr lang="sr-Latn-CS" sz="2000" smtClean="0"/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en-US" sz="2000" smtClean="0"/>
              <a:t>U </a:t>
            </a:r>
            <a:r>
              <a:rPr lang="en-US" sz="2000" b="1" smtClean="0"/>
              <a:t>NAJKRAĆEM</a:t>
            </a:r>
            <a:r>
              <a:rPr lang="en-US" sz="2000" smtClean="0"/>
              <a:t> MOGUĆEM TRAJANJU</a:t>
            </a:r>
            <a:endParaRPr lang="sr-Latn-CS" sz="2000" smtClean="0"/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sr-Latn-CS" sz="2000" smtClean="0"/>
              <a:t>zabrana</a:t>
            </a:r>
            <a:r>
              <a:rPr lang="en-US" sz="2000" smtClean="0"/>
              <a:t> </a:t>
            </a:r>
            <a:r>
              <a:rPr lang="en-US" sz="2000" b="1" smtClean="0"/>
              <a:t>nezakonito</a:t>
            </a:r>
            <a:r>
              <a:rPr lang="sr-Latn-CS" sz="2000" smtClean="0"/>
              <a:t>g</a:t>
            </a:r>
            <a:r>
              <a:rPr lang="en-US" sz="2000" smtClean="0"/>
              <a:t> ili </a:t>
            </a:r>
            <a:r>
              <a:rPr lang="en-US" sz="2000" b="1" smtClean="0"/>
              <a:t>proizvoljno</a:t>
            </a:r>
            <a:r>
              <a:rPr lang="sr-Latn-CS" sz="2000" smtClean="0"/>
              <a:t>g lišavanja slobode</a:t>
            </a:r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en-US" sz="2000" b="1" smtClean="0"/>
              <a:t>human</a:t>
            </a:r>
            <a:r>
              <a:rPr lang="en-US" sz="2000" smtClean="0"/>
              <a:t> postupa</a:t>
            </a:r>
            <a:r>
              <a:rPr lang="sr-Latn-CS" sz="2000" smtClean="0"/>
              <a:t>k</a:t>
            </a:r>
            <a:r>
              <a:rPr lang="en-US" sz="2000" smtClean="0"/>
              <a:t>, uz poštovanje dostojanstva</a:t>
            </a:r>
            <a:r>
              <a:rPr lang="sr-Latn-CS" sz="2000" smtClean="0"/>
              <a:t>,</a:t>
            </a:r>
            <a:r>
              <a:rPr lang="en-US" sz="2000" smtClean="0"/>
              <a:t> i na način koji uvažava potrebe osoba njegovog uzrasta</a:t>
            </a:r>
            <a:endParaRPr lang="sr-Latn-CS" sz="2000" smtClean="0"/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sr-Latn-CS" sz="2000" b="1" smtClean="0"/>
              <a:t>odvojeni</a:t>
            </a:r>
            <a:r>
              <a:rPr lang="sr-Latn-CS" sz="2000" smtClean="0"/>
              <a:t> od odraslih</a:t>
            </a:r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sr-Latn-CS" sz="2000" smtClean="0"/>
              <a:t>kontakti sa </a:t>
            </a:r>
            <a:r>
              <a:rPr lang="sr-Latn-CS" sz="2000" b="1" smtClean="0"/>
              <a:t>porodicom</a:t>
            </a:r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en-US" sz="2000" smtClean="0"/>
              <a:t>pravo </a:t>
            </a:r>
            <a:r>
              <a:rPr lang="sr-Latn-CS" sz="2000" smtClean="0"/>
              <a:t>na</a:t>
            </a:r>
            <a:r>
              <a:rPr lang="en-US" sz="2000" smtClean="0"/>
              <a:t> </a:t>
            </a:r>
            <a:r>
              <a:rPr lang="en-US" sz="2000" b="1" smtClean="0"/>
              <a:t>pravn</a:t>
            </a:r>
            <a:r>
              <a:rPr lang="sr-Latn-CS" sz="2000" smtClean="0"/>
              <a:t>u</a:t>
            </a:r>
            <a:r>
              <a:rPr lang="en-US" sz="2000" smtClean="0"/>
              <a:t> i drug</a:t>
            </a:r>
            <a:r>
              <a:rPr lang="sr-Latn-CS" sz="2000" smtClean="0"/>
              <a:t>u</a:t>
            </a:r>
            <a:r>
              <a:rPr lang="en-US" sz="2000" smtClean="0"/>
              <a:t> odgovarajuć</a:t>
            </a:r>
            <a:r>
              <a:rPr lang="sr-Latn-CS" sz="2000" smtClean="0"/>
              <a:t>u</a:t>
            </a:r>
            <a:r>
              <a:rPr lang="en-US" sz="2000" smtClean="0"/>
              <a:t> pomoć</a:t>
            </a:r>
            <a:endParaRPr lang="sr-Latn-CS" sz="2000" smtClean="0"/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en-US" sz="2000" smtClean="0"/>
              <a:t>pravo da </a:t>
            </a:r>
            <a:r>
              <a:rPr lang="en-US" sz="2000" b="1" smtClean="0"/>
              <a:t>pobija</a:t>
            </a:r>
            <a:r>
              <a:rPr lang="en-US" sz="2000" smtClean="0"/>
              <a:t> zakonitost tog lišavanja slobode</a:t>
            </a:r>
            <a:endParaRPr lang="sr-Latn-CS" sz="2000" smtClean="0"/>
          </a:p>
          <a:p>
            <a:pPr marL="800100" lvl="1" indent="-342900" eaLnBrk="1" hangingPunct="1">
              <a:lnSpc>
                <a:spcPct val="80000"/>
              </a:lnSpc>
              <a:spcBef>
                <a:spcPts val="300"/>
              </a:spcBef>
            </a:pPr>
            <a:r>
              <a:rPr lang="en-US" sz="2000" smtClean="0"/>
              <a:t>pravo na </a:t>
            </a:r>
            <a:r>
              <a:rPr lang="en-US" sz="2000" b="1" smtClean="0"/>
              <a:t>brzu</a:t>
            </a:r>
            <a:r>
              <a:rPr lang="en-US" sz="2000" smtClean="0"/>
              <a:t> odluku</a:t>
            </a:r>
            <a:endParaRPr lang="sr-Latn-CS" sz="20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97268E-BB7F-4CFC-AA50-79AD4283D6FE}" type="slidenum">
              <a:rPr lang="sr-Latn-CS" smtClean="0"/>
              <a:pPr>
                <a:defRPr/>
              </a:pPr>
              <a:t>4</a:t>
            </a:fld>
            <a:endParaRPr lang="sr-Latn-C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5715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smtClean="0"/>
              <a:t>KONVENCIJA O PRAVIMA DETETA</a:t>
            </a:r>
            <a:r>
              <a:rPr lang="sr-Latn-CS" sz="3200" b="1" smtClean="0"/>
              <a:t> </a:t>
            </a:r>
            <a:br>
              <a:rPr lang="sr-Latn-CS" sz="3200" b="1" smtClean="0"/>
            </a:br>
            <a:r>
              <a:rPr lang="sr-Latn-CS" sz="3200" b="1" smtClean="0"/>
              <a:t>Član 3</a:t>
            </a:r>
            <a:r>
              <a:rPr lang="en-US" sz="3200" b="1" smtClean="0"/>
              <a:t>9.</a:t>
            </a:r>
            <a:endParaRPr lang="sr-Latn-CS" sz="3200" b="1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928813"/>
            <a:ext cx="8229600" cy="4389437"/>
          </a:xfrm>
        </p:spPr>
        <p:txBody>
          <a:bodyPr/>
          <a:lstStyle/>
          <a:p>
            <a:pPr marL="447675" indent="-447675" eaLnBrk="1" hangingPunct="1">
              <a:lnSpc>
                <a:spcPct val="90000"/>
              </a:lnSpc>
              <a:spcBef>
                <a:spcPts val="1200"/>
              </a:spcBef>
            </a:pPr>
            <a:r>
              <a:rPr lang="pl-PL" sz="2800" b="1" smtClean="0"/>
              <a:t>značaj rehabilitacije i društvene reintegracije </a:t>
            </a:r>
            <a:r>
              <a:rPr lang="it-IT" sz="2800" b="1" smtClean="0"/>
              <a:t>deteta:</a:t>
            </a:r>
            <a:endParaRPr lang="en-US" sz="2800" b="1" smtClean="0"/>
          </a:p>
          <a:p>
            <a:pPr marL="969963" lvl="1" indent="-342900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800" smtClean="0"/>
              <a:t>podsti</a:t>
            </a:r>
            <a:r>
              <a:rPr lang="sr-Latn-CS" sz="2800" smtClean="0"/>
              <a:t>canje</a:t>
            </a:r>
            <a:r>
              <a:rPr lang="en-US" sz="2800" smtClean="0"/>
              <a:t> fizičk</a:t>
            </a:r>
            <a:r>
              <a:rPr lang="sr-Latn-CS" sz="2800" smtClean="0"/>
              <a:t>og</a:t>
            </a:r>
            <a:r>
              <a:rPr lang="en-US" sz="2800" smtClean="0"/>
              <a:t> i </a:t>
            </a:r>
            <a:r>
              <a:rPr lang="sr-Latn-CS" sz="2800" smtClean="0"/>
              <a:t>psihičkog</a:t>
            </a:r>
            <a:r>
              <a:rPr lang="en-US" sz="2800" smtClean="0"/>
              <a:t> oporavka deteta </a:t>
            </a:r>
            <a:endParaRPr lang="sr-Latn-CS" sz="2800" smtClean="0"/>
          </a:p>
          <a:p>
            <a:pPr marL="969963" lvl="1" indent="-342900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800" smtClean="0"/>
              <a:t>čuva</a:t>
            </a:r>
            <a:r>
              <a:rPr lang="sr-Latn-CS" sz="2800" smtClean="0"/>
              <a:t>n</a:t>
            </a:r>
            <a:r>
              <a:rPr lang="en-US" sz="2800" smtClean="0"/>
              <a:t>j</a:t>
            </a:r>
            <a:r>
              <a:rPr lang="sr-Latn-CS" sz="2800" smtClean="0"/>
              <a:t>e</a:t>
            </a:r>
            <a:r>
              <a:rPr lang="en-US" sz="2800" smtClean="0"/>
              <a:t> zdravlj</a:t>
            </a:r>
            <a:r>
              <a:rPr lang="sr-Latn-CS" sz="2800" smtClean="0"/>
              <a:t>a</a:t>
            </a:r>
            <a:r>
              <a:rPr lang="en-US" sz="2800" smtClean="0"/>
              <a:t>, samopoštovanj</a:t>
            </a:r>
            <a:r>
              <a:rPr lang="sr-Latn-CS" sz="2800" smtClean="0"/>
              <a:t>a</a:t>
            </a:r>
            <a:r>
              <a:rPr lang="en-US" sz="2800" smtClean="0"/>
              <a:t> i dostojanstvo deteta tokom svih napora usmerenih na rehabilitaciju i reintegraciju</a:t>
            </a:r>
            <a:endParaRPr lang="sr-Latn-CS" sz="28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1A18A-6454-4013-B5A5-A71CA73E064C}" type="slidenum">
              <a:rPr lang="sr-Latn-CS" smtClean="0"/>
              <a:pPr>
                <a:defRPr/>
              </a:pPr>
              <a:t>5</a:t>
            </a:fld>
            <a:endParaRPr lang="sr-Latn-C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 </a:t>
            </a:r>
            <a:r>
              <a:rPr lang="en-US" sz="3200" b="1" smtClean="0"/>
              <a:t>KONVENCIJA </a:t>
            </a:r>
            <a:r>
              <a:rPr lang="sr-Latn-CS" sz="3200" b="1" smtClean="0"/>
              <a:t>UN </a:t>
            </a:r>
            <a:r>
              <a:rPr lang="en-US" sz="3200" b="1" smtClean="0"/>
              <a:t>O PRAVIMA DETETA</a:t>
            </a:r>
            <a:r>
              <a:rPr lang="sr-Latn-CS" sz="3200" b="1" smtClean="0"/>
              <a:t> </a:t>
            </a:r>
            <a:br>
              <a:rPr lang="sr-Latn-CS" sz="3200" b="1" smtClean="0"/>
            </a:br>
            <a:r>
              <a:rPr lang="sr-Latn-CS" sz="3200" b="1" smtClean="0"/>
              <a:t>Član 40</a:t>
            </a:r>
            <a:r>
              <a:rPr lang="en-US" sz="3200" b="1" smtClean="0"/>
              <a:t>.</a:t>
            </a:r>
            <a:endParaRPr lang="sr-Latn-CS" sz="3200" b="1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785938"/>
            <a:ext cx="7772400" cy="4708525"/>
          </a:xfrm>
        </p:spPr>
        <p:txBody>
          <a:bodyPr/>
          <a:lstStyle/>
          <a:p>
            <a:pPr marL="361950" indent="-36195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400" b="1" smtClean="0"/>
              <a:t>postupak</a:t>
            </a:r>
            <a:r>
              <a:rPr lang="sr-Latn-CS" sz="2400" smtClean="0"/>
              <a:t> u okviru </a:t>
            </a:r>
            <a:r>
              <a:rPr lang="sr-Latn-CS" sz="2400" b="1" smtClean="0"/>
              <a:t>krivičnopravnog sistema</a:t>
            </a:r>
            <a:r>
              <a:rPr lang="sr-Latn-CS" sz="2400" smtClean="0"/>
              <a:t>:</a:t>
            </a:r>
          </a:p>
          <a:p>
            <a:pPr marL="809625" lvl="1" indent="-26670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000" b="1" smtClean="0"/>
              <a:t>pravičan </a:t>
            </a:r>
          </a:p>
          <a:p>
            <a:pPr marL="809625" lvl="1" indent="-26670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000" smtClean="0"/>
              <a:t>unapređuje detetovo osećanje </a:t>
            </a:r>
            <a:r>
              <a:rPr lang="sr-Latn-CS" sz="2000" b="1" smtClean="0"/>
              <a:t>dostojanstva i vrednosti</a:t>
            </a:r>
          </a:p>
          <a:p>
            <a:pPr marL="809625" lvl="1" indent="-26670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000" smtClean="0"/>
              <a:t>podstiče dete na </a:t>
            </a:r>
            <a:r>
              <a:rPr lang="sr-Latn-CS" sz="2000" b="1" smtClean="0"/>
              <a:t>poštovanje ljudskih prava </a:t>
            </a:r>
            <a:r>
              <a:rPr lang="sr-Latn-CS" sz="2000" smtClean="0"/>
              <a:t>i osnovnih sloboda drugih </a:t>
            </a:r>
          </a:p>
          <a:p>
            <a:pPr marL="809625" lvl="1" indent="-26670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000" smtClean="0"/>
              <a:t>uzima u obzir </a:t>
            </a:r>
            <a:r>
              <a:rPr lang="sr-Latn-CS" sz="2000" b="1" smtClean="0"/>
              <a:t>uzrast</a:t>
            </a:r>
            <a:r>
              <a:rPr lang="sr-Latn-CS" sz="2000" smtClean="0"/>
              <a:t> deteta </a:t>
            </a:r>
          </a:p>
          <a:p>
            <a:pPr marL="809625" lvl="1" indent="-26670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000" smtClean="0"/>
              <a:t>vodi računa o uspešnoj </a:t>
            </a:r>
            <a:r>
              <a:rPr lang="sr-Latn-CS" sz="2000" b="1" smtClean="0"/>
              <a:t>reintegraciji</a:t>
            </a:r>
            <a:r>
              <a:rPr lang="sr-Latn-CS" sz="2000" smtClean="0"/>
              <a:t> deteta</a:t>
            </a:r>
          </a:p>
          <a:p>
            <a:pPr marL="361950" indent="-36195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400" smtClean="0"/>
              <a:t>postojanje </a:t>
            </a:r>
            <a:r>
              <a:rPr lang="sr-Latn-CS" sz="2400" b="1" smtClean="0"/>
              <a:t>zakona</a:t>
            </a:r>
            <a:r>
              <a:rPr lang="sr-Latn-CS" sz="2400" smtClean="0"/>
              <a:t>, postupaka, organa i ustanova koje se </a:t>
            </a:r>
            <a:r>
              <a:rPr lang="sr-Latn-CS" sz="2400" b="1" smtClean="0"/>
              <a:t>izričito odnose na decu </a:t>
            </a:r>
            <a:r>
              <a:rPr lang="sr-Latn-CS" sz="2400" smtClean="0"/>
              <a:t>i bave decom u sukobu sa zakonom</a:t>
            </a:r>
          </a:p>
          <a:p>
            <a:pPr marL="361950" indent="-36195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400" smtClean="0"/>
              <a:t>određivanje starosnog doba za </a:t>
            </a:r>
            <a:r>
              <a:rPr lang="sr-Latn-CS" sz="2400" b="1" smtClean="0"/>
              <a:t>krivičnu odgovornost </a:t>
            </a:r>
          </a:p>
          <a:p>
            <a:pPr marL="361950" indent="-36195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400" smtClean="0"/>
              <a:t>primena </a:t>
            </a:r>
            <a:r>
              <a:rPr lang="sr-Latn-CS" sz="2400" b="1" smtClean="0"/>
              <a:t>programa skretanja </a:t>
            </a:r>
            <a:r>
              <a:rPr lang="sr-Latn-CS" sz="2400" smtClean="0"/>
              <a:t>od sudskog postupka (diverzione šeme) </a:t>
            </a:r>
          </a:p>
          <a:p>
            <a:pPr marL="361950" indent="-361950" eaLnBrk="1" hangingPunct="1">
              <a:lnSpc>
                <a:spcPct val="80000"/>
              </a:lnSpc>
              <a:spcBef>
                <a:spcPts val="600"/>
              </a:spcBef>
              <a:tabLst>
                <a:tab pos="361950" algn="l"/>
              </a:tabLst>
            </a:pPr>
            <a:r>
              <a:rPr lang="sr-Latn-CS" sz="2400" smtClean="0"/>
              <a:t>primena </a:t>
            </a:r>
            <a:r>
              <a:rPr lang="sr-Latn-CS" sz="2400" b="1" smtClean="0"/>
              <a:t>alternativa </a:t>
            </a:r>
            <a:r>
              <a:rPr lang="sr-Latn-CS" sz="2400" smtClean="0"/>
              <a:t>institucionalnom tretmanu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90502E-1FCD-4EDD-8AAC-CD43E007C1EA}" type="slidenum">
              <a:rPr lang="sr-Latn-CS" smtClean="0"/>
              <a:pPr>
                <a:defRPr/>
              </a:pPr>
              <a:t>6</a:t>
            </a:fld>
            <a:endParaRPr lang="sr-Latn-C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509963"/>
          </a:xfrm>
        </p:spPr>
        <p:txBody>
          <a:bodyPr/>
          <a:lstStyle/>
          <a:p>
            <a:pPr eaLnBrk="1" hangingPunct="1"/>
            <a:r>
              <a:rPr lang="sr-Latn-CS" sz="4000" b="1" smtClean="0"/>
              <a:t>MERE I USLUGE</a:t>
            </a:r>
            <a:br>
              <a:rPr lang="sr-Latn-CS" sz="4000" b="1" smtClean="0"/>
            </a:br>
            <a:endParaRPr lang="en-US" sz="400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E67121-D88F-4951-926F-7E3E29163035}" type="slidenum">
              <a:rPr lang="sr-Latn-CS" smtClean="0"/>
              <a:pPr>
                <a:defRPr/>
              </a:pPr>
              <a:t>7</a:t>
            </a:fld>
            <a:endParaRPr lang="sr-Latn-C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071563"/>
          </a:xfrm>
        </p:spPr>
        <p:txBody>
          <a:bodyPr/>
          <a:lstStyle/>
          <a:p>
            <a:pPr eaLnBrk="1" hangingPunct="1"/>
            <a:r>
              <a:rPr lang="en-US" sz="3600" b="1" smtClean="0"/>
              <a:t>Kontinuum </a:t>
            </a:r>
            <a:r>
              <a:rPr lang="sr-Latn-CS" sz="3600" b="1" smtClean="0"/>
              <a:t>z</a:t>
            </a:r>
            <a:r>
              <a:rPr lang="en-US" sz="3600" b="1" smtClean="0"/>
              <a:t>a</a:t>
            </a:r>
            <a:r>
              <a:rPr lang="sr-Latn-CS" sz="3600" b="1" smtClean="0"/>
              <a:t>š</a:t>
            </a:r>
            <a:r>
              <a:rPr lang="en-US" sz="3600" b="1" smtClean="0"/>
              <a:t>tite</a:t>
            </a:r>
            <a:endParaRPr lang="en-US" sz="360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681537"/>
          </a:xfrm>
        </p:spPr>
        <p:txBody>
          <a:bodyPr/>
          <a:lstStyle/>
          <a:p>
            <a:pPr marL="266700" indent="-266700" algn="just">
              <a:lnSpc>
                <a:spcPct val="80000"/>
              </a:lnSpc>
              <a:buFontTx/>
              <a:buNone/>
            </a:pPr>
            <a:r>
              <a:rPr lang="sr-Latn-CS" sz="2000" smtClean="0"/>
              <a:t>Kontinuum zaštite: postojanje niza mera i usluga koji omogućavaju zaštitu korisnika koji imaju isti ili sličan problem, ali  različite potrebe i okolnosti i različit stepen izraženosti problema. </a:t>
            </a:r>
          </a:p>
          <a:p>
            <a:pPr marL="266700" indent="-266700" algn="just">
              <a:lnSpc>
                <a:spcPct val="80000"/>
              </a:lnSpc>
              <a:buFontTx/>
              <a:buNone/>
            </a:pPr>
            <a:r>
              <a:rPr lang="sr-Latn-CS" sz="2000" smtClean="0"/>
              <a:t>Principi – principi socijalnog rada: </a:t>
            </a:r>
            <a:r>
              <a:rPr lang="sr-Latn-CS" sz="2000" b="1" smtClean="0"/>
              <a:t>primerenost</a:t>
            </a:r>
            <a:r>
              <a:rPr lang="sr-Latn-CS" sz="2000" smtClean="0"/>
              <a:t> mere potrebama i mogućnostima korisnika,  ostajanje u </a:t>
            </a:r>
            <a:r>
              <a:rPr lang="sr-Latn-CS" sz="2000" b="1" smtClean="0"/>
              <a:t>prirodnoj sredini </a:t>
            </a:r>
            <a:r>
              <a:rPr lang="sr-Latn-CS" sz="2000" smtClean="0"/>
              <a:t>koliko god je to moguće, </a:t>
            </a:r>
            <a:r>
              <a:rPr lang="sr-Latn-CS" sz="2000" b="1" smtClean="0"/>
              <a:t>odlazak ka korisniku, participacija….</a:t>
            </a:r>
          </a:p>
          <a:p>
            <a:pPr marL="266700" indent="-266700" algn="just">
              <a:lnSpc>
                <a:spcPct val="80000"/>
              </a:lnSpc>
              <a:buFontTx/>
              <a:buNone/>
            </a:pPr>
            <a:r>
              <a:rPr lang="sr-Latn-CS" sz="2200" b="1" smtClean="0"/>
              <a:t>Kontinuum zaštite dece i mladih sa antisocijalnim ponašanjem </a:t>
            </a:r>
            <a:r>
              <a:rPr lang="sr-Latn-CS" sz="2200" smtClean="0"/>
              <a:t>obuhvata : </a:t>
            </a:r>
          </a:p>
          <a:p>
            <a:pPr marL="266700" indent="-266700" algn="just">
              <a:lnSpc>
                <a:spcPct val="80000"/>
              </a:lnSpc>
            </a:pPr>
            <a:r>
              <a:rPr lang="sr-Latn-CS" sz="2200" smtClean="0"/>
              <a:t>diverzione mere, pre svega usmerene na pojedinca koji ima antisocijalno ponašanje</a:t>
            </a:r>
          </a:p>
          <a:p>
            <a:pPr marL="266700" indent="-266700" algn="just">
              <a:lnSpc>
                <a:spcPct val="80000"/>
              </a:lnSpc>
            </a:pPr>
            <a:r>
              <a:rPr lang="sr-Latn-CS" sz="2200" smtClean="0"/>
              <a:t>tretmane roditelja i  porodice </a:t>
            </a:r>
          </a:p>
          <a:p>
            <a:pPr marL="266700" indent="-266700" algn="just">
              <a:lnSpc>
                <a:spcPct val="80000"/>
              </a:lnSpc>
            </a:pPr>
            <a:r>
              <a:rPr lang="sr-Latn-CS" sz="2200" smtClean="0"/>
              <a:t>dnevne boravke</a:t>
            </a:r>
          </a:p>
          <a:p>
            <a:pPr marL="266700" indent="-266700" algn="just">
              <a:lnSpc>
                <a:spcPct val="80000"/>
              </a:lnSpc>
            </a:pPr>
            <a:r>
              <a:rPr lang="sr-Latn-CS" sz="2200" smtClean="0"/>
              <a:t>smeštaj u drugu porodicu </a:t>
            </a:r>
          </a:p>
          <a:p>
            <a:pPr marL="266700" indent="-266700" algn="just">
              <a:lnSpc>
                <a:spcPct val="80000"/>
              </a:lnSpc>
            </a:pPr>
            <a:r>
              <a:rPr lang="sr-Latn-CS" sz="2200" smtClean="0"/>
              <a:t>institucionalni smeštaj (samo kao </a:t>
            </a:r>
            <a:r>
              <a:rPr lang="en-US" sz="2200" b="1" smtClean="0"/>
              <a:t>poslednja</a:t>
            </a:r>
            <a:r>
              <a:rPr lang="en-US" sz="2200" smtClean="0"/>
              <a:t> moguća mera </a:t>
            </a:r>
            <a:r>
              <a:rPr lang="sr-Latn-CS" sz="2200" smtClean="0"/>
              <a:t>i u najkraćem mogućem trajanju)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314D7A-DDD6-4622-9FCA-EB5D468D4DE3}" type="slidenum">
              <a:rPr lang="sr-Latn-CS" smtClean="0"/>
              <a:pPr>
                <a:defRPr/>
              </a:pPr>
              <a:t>8</a:t>
            </a:fld>
            <a:endParaRPr lang="sr-Latn-C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071563"/>
          </a:xfrm>
        </p:spPr>
        <p:txBody>
          <a:bodyPr/>
          <a:lstStyle/>
          <a:p>
            <a:pPr eaLnBrk="1" hangingPunct="1"/>
            <a:r>
              <a:rPr lang="sr-Cyrl-CS" sz="3600" b="1" smtClean="0"/>
              <a:t>DIVERZIONE </a:t>
            </a:r>
            <a:r>
              <a:rPr lang="sr-Latn-CS" sz="3600" b="1" smtClean="0"/>
              <a:t>MERE/1</a:t>
            </a:r>
            <a:endParaRPr lang="en-US" sz="360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681537"/>
          </a:xfrm>
        </p:spPr>
        <p:txBody>
          <a:bodyPr/>
          <a:lstStyle/>
          <a:p>
            <a:pPr marL="266700" indent="-266700" algn="just">
              <a:lnSpc>
                <a:spcPct val="80000"/>
              </a:lnSpc>
              <a:buFontTx/>
              <a:buNone/>
            </a:pPr>
            <a:r>
              <a:rPr lang="sr-Latn-CS" sz="2800" smtClean="0"/>
              <a:t>Usmerene na pojedinca koji ima antisocijalno ponašanje. </a:t>
            </a:r>
          </a:p>
          <a:p>
            <a:pPr marL="266700" indent="-266700" algn="just">
              <a:lnSpc>
                <a:spcPct val="80000"/>
              </a:lnSpc>
              <a:buFontTx/>
              <a:buNone/>
            </a:pPr>
            <a:r>
              <a:rPr lang="sr-Latn-CS" sz="2800" smtClean="0"/>
              <a:t>C</a:t>
            </a:r>
            <a:r>
              <a:rPr lang="sr-Cyrl-CS" sz="2800" smtClean="0"/>
              <a:t>ilj</a:t>
            </a:r>
            <a:r>
              <a:rPr lang="sr-Latn-CS" sz="2800" smtClean="0"/>
              <a:t>evi:</a:t>
            </a:r>
            <a:r>
              <a:rPr lang="sr-Cyrl-CS" sz="2800" smtClean="0"/>
              <a:t> </a:t>
            </a:r>
            <a:endParaRPr lang="sr-Latn-CS" sz="2800" smtClean="0"/>
          </a:p>
          <a:p>
            <a:pPr marL="266700" indent="-266700">
              <a:lnSpc>
                <a:spcPct val="80000"/>
              </a:lnSpc>
            </a:pPr>
            <a:r>
              <a:rPr lang="sr-Latn-CS" sz="2400" b="1" smtClean="0"/>
              <a:t>skretanje</a:t>
            </a:r>
            <a:r>
              <a:rPr lang="sr-Cyrl-CS" sz="2400" b="1" smtClean="0"/>
              <a:t> -</a:t>
            </a:r>
            <a:r>
              <a:rPr lang="sr-Latn-CS" sz="2400" b="1" smtClean="0"/>
              <a:t> </a:t>
            </a:r>
            <a:r>
              <a:rPr lang="sr-Cyrl-CS" sz="2400" b="1" smtClean="0"/>
              <a:t>diverzij</a:t>
            </a:r>
            <a:r>
              <a:rPr lang="sr-Latn-CS" sz="2400" b="1" smtClean="0"/>
              <a:t>a</a:t>
            </a:r>
            <a:r>
              <a:rPr lang="sr-Cyrl-CS" sz="2400" b="1" smtClean="0"/>
              <a:t> </a:t>
            </a:r>
            <a:r>
              <a:rPr lang="sr-Latn-CS" sz="2400" smtClean="0"/>
              <a:t>prestupnika</a:t>
            </a:r>
            <a:r>
              <a:rPr lang="sr-Cyrl-CS" sz="2400" smtClean="0"/>
              <a:t> od </a:t>
            </a:r>
            <a:r>
              <a:rPr lang="sr-Latn-CS" sz="2400" smtClean="0"/>
              <a:t>krivičnog postupka</a:t>
            </a:r>
            <a:r>
              <a:rPr lang="sr-Cyrl-CS" sz="2400" smtClean="0"/>
              <a:t> i delinkventnog puta </a:t>
            </a:r>
            <a:endParaRPr lang="sr-Latn-CS" sz="2400" smtClean="0"/>
          </a:p>
          <a:p>
            <a:pPr marL="266700" indent="-266700" algn="just">
              <a:lnSpc>
                <a:spcPct val="80000"/>
              </a:lnSpc>
            </a:pPr>
            <a:r>
              <a:rPr lang="sr-Cyrl-CS" sz="2400" smtClean="0"/>
              <a:t>njegovu </a:t>
            </a:r>
            <a:r>
              <a:rPr lang="sr-Cyrl-CS" sz="2400" b="1" smtClean="0"/>
              <a:t>reintegracij</a:t>
            </a:r>
            <a:r>
              <a:rPr lang="sr-Latn-CS" sz="2400" b="1" smtClean="0"/>
              <a:t>a</a:t>
            </a:r>
            <a:r>
              <a:rPr lang="sr-Cyrl-CS" sz="2400" smtClean="0"/>
              <a:t> u društvo</a:t>
            </a:r>
            <a:endParaRPr lang="sr-Latn-CS" sz="2400" smtClean="0"/>
          </a:p>
          <a:p>
            <a:pPr marL="266700" indent="-2667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/>
              <a:t>Potrebna </a:t>
            </a:r>
            <a:r>
              <a:rPr lang="sr-Cyrl-CS" sz="2400" smtClean="0"/>
              <a:t>izrada procedura, struktura i programa koji omogućuju da se slučajevi mnogih (po mogućstvu svih) prestupnika:</a:t>
            </a:r>
          </a:p>
          <a:p>
            <a:pPr marL="712788" lvl="1" indent="-266700" eaLnBrk="1" hangingPunct="1">
              <a:lnSpc>
                <a:spcPct val="80000"/>
              </a:lnSpc>
            </a:pPr>
            <a:r>
              <a:rPr lang="sr-Cyrl-CS" smtClean="0"/>
              <a:t>rešavaju u nekim </a:t>
            </a:r>
            <a:r>
              <a:rPr lang="sr-Cyrl-CS" b="1" smtClean="0"/>
              <a:t>telima</a:t>
            </a:r>
            <a:r>
              <a:rPr lang="sr-Cyrl-CS" smtClean="0"/>
              <a:t> </a:t>
            </a:r>
            <a:r>
              <a:rPr lang="sr-Cyrl-CS" b="1" smtClean="0"/>
              <a:t>izvan sudskog sistema </a:t>
            </a:r>
            <a:r>
              <a:rPr lang="sr-Cyrl-CS" smtClean="0"/>
              <a:t>umesto u zvaničnim sudovima;</a:t>
            </a:r>
          </a:p>
          <a:p>
            <a:pPr marL="712788" lvl="1" indent="-266700" eaLnBrk="1" hangingPunct="1">
              <a:lnSpc>
                <a:spcPct val="80000"/>
              </a:lnSpc>
            </a:pPr>
            <a:r>
              <a:rPr lang="sr-Cyrl-CS" smtClean="0"/>
              <a:t>usmeravaju ka zvaničnoj ili nezvaničnoj podršci koju obezbeđuje </a:t>
            </a:r>
            <a:r>
              <a:rPr lang="sr-Cyrl-CS" b="1" smtClean="0"/>
              <a:t>zajednica</a:t>
            </a:r>
            <a:endParaRPr lang="sr-Latn-CS" smtClean="0"/>
          </a:p>
          <a:p>
            <a:pPr marL="266700" indent="-2667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sym typeface="Wingdings" pitchFamily="2" charset="2"/>
              </a:rPr>
              <a:t></a:t>
            </a:r>
            <a:r>
              <a:rPr lang="sr-Cyrl-CS" sz="2800" smtClean="0"/>
              <a:t>Izbegava </a:t>
            </a:r>
            <a:r>
              <a:rPr lang="sr-Latn-CS" sz="2800" smtClean="0"/>
              <a:t>se </a:t>
            </a:r>
            <a:r>
              <a:rPr lang="sr-Cyrl-CS" sz="2800" smtClean="0"/>
              <a:t>negativni uticaj sudskog postupka</a:t>
            </a:r>
            <a:r>
              <a:rPr lang="sr-Latn-CS" sz="2800" smtClean="0"/>
              <a:t>.</a:t>
            </a:r>
            <a:endParaRPr lang="en-US" sz="28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5473FF-D94D-4510-939F-41493467D8B6}" type="slidenum">
              <a:rPr lang="sr-Latn-CS" smtClean="0"/>
              <a:pPr>
                <a:defRPr/>
              </a:pPr>
              <a:t>9</a:t>
            </a:fld>
            <a:endParaRPr lang="sr-Latn-C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1826</TotalTime>
  <Words>1873</Words>
  <Application>Microsoft Office PowerPoint</Application>
  <PresentationFormat>On-screen Show (4:3)</PresentationFormat>
  <Paragraphs>220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         </vt:lpstr>
      <vt:lpstr>MEĐUNARODNI STANDARDI  O ZAŠTITI DETETA U OBLASTI MALOLETNIČKOG PRAVOSUĐA</vt:lpstr>
      <vt:lpstr>MEĐUNARODNI STANDARDI O ZAŠTITI DETETA U OBLASTI MALOLETNIČKOG PRAVOSUĐA </vt:lpstr>
      <vt:lpstr>KONVENCIJA O PRAVIMA DETETA  Član 37.</vt:lpstr>
      <vt:lpstr>KONVENCIJA O PRAVIMA DETETA  Član 39.</vt:lpstr>
      <vt:lpstr> KONVENCIJA UN O PRAVIMA DETETA  Član 40.</vt:lpstr>
      <vt:lpstr>MERE I USLUGE </vt:lpstr>
      <vt:lpstr>Kontinuum zaštite</vt:lpstr>
      <vt:lpstr>DIVERZIONE MERE/1</vt:lpstr>
      <vt:lpstr>  DIVERZIONE MERE/2</vt:lpstr>
      <vt:lpstr>   Vaspitni nalozi </vt:lpstr>
      <vt:lpstr>Poravnanje sa oštećenim</vt:lpstr>
      <vt:lpstr>Društveno korisan rad</vt:lpstr>
      <vt:lpstr>Podrška u školovanju i radu</vt:lpstr>
      <vt:lpstr>Odvikavanje od bolesti zavisnosti</vt:lpstr>
      <vt:lpstr>individualni ili grupni tretman/1</vt:lpstr>
      <vt:lpstr>individualni ili grupni tretman/2</vt:lpstr>
      <vt:lpstr>TRETMAN RODITELJKIH FIGURA I PORODICE</vt:lpstr>
      <vt:lpstr>Podrška roditeljstvu</vt:lpstr>
      <vt:lpstr>Funkcionalna porodična terapija</vt:lpstr>
      <vt:lpstr>Multisistemska terapija</vt:lpstr>
      <vt:lpstr> DNEVNI BORAVAK/1</vt:lpstr>
      <vt:lpstr> DNEVNI BORAVAK</vt:lpstr>
      <vt:lpstr>SMEŠTAJ U DRUGU PORODICU - SPECIJALIZOVANO HRANITELJSTVO</vt:lpstr>
      <vt:lpstr>Specijalizovano hraniteljstvo – principi </vt:lpstr>
      <vt:lpstr>DOMSKI I ZAVODSKI SMEŠTAJ</vt:lpstr>
      <vt:lpstr>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FORENZIČKA PSIHOLOGIJA</dc:title>
  <dc:creator>user</dc:creator>
  <cp:lastModifiedBy>Jasna</cp:lastModifiedBy>
  <cp:revision>86</cp:revision>
  <dcterms:created xsi:type="dcterms:W3CDTF">2009-03-11T17:03:11Z</dcterms:created>
  <dcterms:modified xsi:type="dcterms:W3CDTF">2020-03-24T14:56:34Z</dcterms:modified>
</cp:coreProperties>
</file>