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2" r:id="rId1"/>
  </p:sldMasterIdLst>
  <p:notesMasterIdLst>
    <p:notesMasterId r:id="rId21"/>
  </p:notesMasterIdLst>
  <p:sldIdLst>
    <p:sldId id="330" r:id="rId2"/>
    <p:sldId id="305" r:id="rId3"/>
    <p:sldId id="306" r:id="rId4"/>
    <p:sldId id="325" r:id="rId5"/>
    <p:sldId id="307" r:id="rId6"/>
    <p:sldId id="321" r:id="rId7"/>
    <p:sldId id="308" r:id="rId8"/>
    <p:sldId id="322" r:id="rId9"/>
    <p:sldId id="309" r:id="rId10"/>
    <p:sldId id="310" r:id="rId11"/>
    <p:sldId id="323" r:id="rId12"/>
    <p:sldId id="324" r:id="rId13"/>
    <p:sldId id="311" r:id="rId14"/>
    <p:sldId id="312" r:id="rId15"/>
    <p:sldId id="313" r:id="rId16"/>
    <p:sldId id="327" r:id="rId17"/>
    <p:sldId id="314" r:id="rId18"/>
    <p:sldId id="315" r:id="rId19"/>
    <p:sldId id="329" r:id="rId20"/>
  </p:sldIdLst>
  <p:sldSz cx="9144000" cy="6858000" type="screen4x3"/>
  <p:notesSz cx="6858000" cy="9144000"/>
  <p:defaultTextStyle>
    <a:defPPr>
      <a:defRPr lang="sr-Latn-C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96" y="-3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7401B1F-4095-41C2-AD21-3F9DF6AE7272}" type="datetimeFigureOut">
              <a:rPr lang="en-US"/>
              <a:pPr>
                <a:defRPr/>
              </a:pPr>
              <a:t>3/24/2020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7B8F2AB-C5E6-4039-A2DA-38F7EABC90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EBE226-986C-4442-A482-6CF566F4BE0E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FBD353-C833-47B1-8BAB-CB769F6F4CED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C4C6E6-3AC8-4066-B1B0-DE08D6BE723A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FDC4EC-10F2-4752-877C-77087F3C5385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DEAEAB-6B29-498A-9E68-CFAA2ADB28E8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2AE10E-0BBB-425E-9BBA-45D37FD3861D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F5AD0-B95E-4159-9DD4-810E75B9DE32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62A1A3-6818-4A5B-8383-19A853F5A971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0CA12D-20FF-4BB4-87FF-78325A5CB320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E89817-710E-454D-968F-30CF1333CE9E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E3BE28-0B25-49AD-8620-F97C2A57BA96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 smtClean="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65E8CF85-0F99-4633-8AF3-43481B580C5F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57" r:id="rId2"/>
    <p:sldLayoutId id="2147483766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7" r:id="rId9"/>
    <p:sldLayoutId id="2147483763" r:id="rId10"/>
    <p:sldLayoutId id="2147483764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Latn-CS" sz="2000" dirty="0" smtClean="0">
                <a:solidFill>
                  <a:schemeClr val="tx2">
                    <a:satMod val="130000"/>
                  </a:schemeClr>
                </a:solidFill>
                <a:latin typeface="Arial" charset="0"/>
              </a:rPr>
              <a:t/>
            </a:r>
            <a:br>
              <a:rPr lang="sr-Latn-CS" sz="2000" dirty="0" smtClean="0">
                <a:solidFill>
                  <a:schemeClr val="tx2">
                    <a:satMod val="130000"/>
                  </a:schemeClr>
                </a:solidFill>
                <a:latin typeface="Arial" charset="0"/>
              </a:rPr>
            </a:br>
            <a:r>
              <a:rPr lang="sr-Latn-CS" sz="2000" dirty="0" smtClean="0">
                <a:solidFill>
                  <a:schemeClr val="tx2">
                    <a:satMod val="130000"/>
                  </a:schemeClr>
                </a:solidFill>
                <a:latin typeface="Arial" charset="0"/>
              </a:rPr>
              <a:t/>
            </a:r>
            <a:br>
              <a:rPr lang="sr-Latn-CS" sz="2000" dirty="0" smtClean="0">
                <a:solidFill>
                  <a:schemeClr val="tx2">
                    <a:satMod val="130000"/>
                  </a:schemeClr>
                </a:solidFill>
                <a:latin typeface="Arial" charset="0"/>
              </a:rPr>
            </a:br>
            <a:r>
              <a:rPr lang="sr-Latn-CS" sz="2000" dirty="0" smtClean="0">
                <a:solidFill>
                  <a:schemeClr val="tx2">
                    <a:satMod val="130000"/>
                  </a:schemeClr>
                </a:solidFill>
                <a:latin typeface="Arial" charset="0"/>
              </a:rPr>
              <a:t/>
            </a:r>
            <a:br>
              <a:rPr lang="sr-Latn-CS" sz="2000" dirty="0" smtClean="0">
                <a:solidFill>
                  <a:schemeClr val="tx2">
                    <a:satMod val="130000"/>
                  </a:schemeClr>
                </a:solidFill>
                <a:latin typeface="Arial" charset="0"/>
              </a:rPr>
            </a:br>
            <a:r>
              <a:rPr lang="sr-Latn-CS" sz="2000" dirty="0" smtClean="0">
                <a:solidFill>
                  <a:schemeClr val="tx2">
                    <a:satMod val="130000"/>
                  </a:schemeClr>
                </a:solidFill>
                <a:latin typeface="Arial" charset="0"/>
              </a:rPr>
              <a:t/>
            </a:r>
            <a:br>
              <a:rPr lang="sr-Latn-CS" sz="2000" dirty="0" smtClean="0">
                <a:solidFill>
                  <a:schemeClr val="tx2">
                    <a:satMod val="130000"/>
                  </a:schemeClr>
                </a:solidFill>
                <a:latin typeface="Arial" charset="0"/>
              </a:rPr>
            </a:br>
            <a:r>
              <a:rPr lang="sr-Latn-CS" sz="2000" dirty="0" smtClean="0">
                <a:solidFill>
                  <a:schemeClr val="tx2">
                    <a:satMod val="130000"/>
                  </a:schemeClr>
                </a:solidFill>
                <a:latin typeface="Arial" charset="0"/>
              </a:rPr>
              <a:t/>
            </a:r>
            <a:br>
              <a:rPr lang="sr-Latn-CS" sz="2000" dirty="0" smtClean="0">
                <a:solidFill>
                  <a:schemeClr val="tx2">
                    <a:satMod val="130000"/>
                  </a:schemeClr>
                </a:solidFill>
                <a:latin typeface="Arial" charset="0"/>
              </a:rPr>
            </a:br>
            <a:r>
              <a:rPr lang="sr-Latn-CS" sz="2000" dirty="0" smtClean="0">
                <a:solidFill>
                  <a:schemeClr val="tx2">
                    <a:satMod val="130000"/>
                  </a:schemeClr>
                </a:solidFill>
                <a:latin typeface="Arial" charset="0"/>
              </a:rPr>
              <a:t/>
            </a:r>
            <a:br>
              <a:rPr lang="sr-Latn-CS" sz="2000" dirty="0" smtClean="0">
                <a:solidFill>
                  <a:schemeClr val="tx2">
                    <a:satMod val="130000"/>
                  </a:schemeClr>
                </a:solidFill>
                <a:latin typeface="Arial" charset="0"/>
              </a:rPr>
            </a:br>
            <a:r>
              <a:rPr lang="sr-Latn-CS" sz="2000" dirty="0" smtClean="0">
                <a:solidFill>
                  <a:schemeClr val="tx2">
                    <a:satMod val="130000"/>
                  </a:schemeClr>
                </a:solidFill>
                <a:latin typeface="Arial" charset="0"/>
              </a:rPr>
              <a:t/>
            </a:r>
            <a:br>
              <a:rPr lang="sr-Latn-CS" sz="2000" dirty="0" smtClean="0">
                <a:solidFill>
                  <a:schemeClr val="tx2">
                    <a:satMod val="130000"/>
                  </a:schemeClr>
                </a:solidFill>
                <a:latin typeface="Arial" charset="0"/>
              </a:rPr>
            </a:br>
            <a:r>
              <a:rPr lang="en-US" sz="2000" dirty="0" smtClean="0">
                <a:solidFill>
                  <a:schemeClr val="tx2">
                    <a:satMod val="130000"/>
                  </a:schemeClr>
                </a:solidFill>
                <a:latin typeface="Arial" charset="0"/>
              </a:rPr>
              <a:t/>
            </a:r>
            <a:br>
              <a:rPr lang="en-US" sz="2000" dirty="0" smtClean="0">
                <a:solidFill>
                  <a:schemeClr val="tx2">
                    <a:satMod val="130000"/>
                  </a:schemeClr>
                </a:solidFill>
                <a:latin typeface="Arial" charset="0"/>
              </a:rPr>
            </a:br>
            <a:r>
              <a:rPr lang="en-US" sz="3600" dirty="0" smtClean="0">
                <a:solidFill>
                  <a:schemeClr val="tx2">
                    <a:satMod val="130000"/>
                  </a:schemeClr>
                </a:solidFill>
                <a:latin typeface="Arial" charset="0"/>
              </a:rPr>
              <a:t/>
            </a:r>
            <a:br>
              <a:rPr lang="en-US" sz="3600" dirty="0" smtClean="0">
                <a:solidFill>
                  <a:schemeClr val="tx2">
                    <a:satMod val="130000"/>
                  </a:schemeClr>
                </a:solidFill>
                <a:latin typeface="Arial" charset="0"/>
              </a:rPr>
            </a:br>
            <a:endParaRPr lang="sr-Latn-CS" sz="3600" dirty="0" smtClean="0">
              <a:solidFill>
                <a:schemeClr val="tx2">
                  <a:satMod val="130000"/>
                </a:schemeClr>
              </a:solidFill>
              <a:latin typeface="Arial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99592" y="764704"/>
            <a:ext cx="6753225" cy="5500688"/>
          </a:xfrm>
        </p:spPr>
        <p:txBody>
          <a:bodyPr/>
          <a:lstStyle/>
          <a:p>
            <a:pPr marR="0" algn="l"/>
            <a:r>
              <a:rPr lang="en-US" sz="2400" dirty="0" smtClean="0">
                <a:latin typeface="Arial" charset="0"/>
              </a:rPr>
              <a:t>SOCIJ</a:t>
            </a:r>
            <a:r>
              <a:rPr lang="sr-Latn-CS" sz="2400" dirty="0" smtClean="0">
                <a:latin typeface="Arial" charset="0"/>
              </a:rPr>
              <a:t>AL</a:t>
            </a:r>
            <a:r>
              <a:rPr lang="en-US" sz="2400" dirty="0" smtClean="0">
                <a:latin typeface="Arial" charset="0"/>
              </a:rPr>
              <a:t>NI RAD SA DECOM I MLADIMA </a:t>
            </a:r>
            <a:endParaRPr lang="sr-Latn-CS" sz="2400" dirty="0" smtClean="0">
              <a:latin typeface="Arial" charset="0"/>
            </a:endParaRPr>
          </a:p>
          <a:p>
            <a:pPr marR="0" algn="l"/>
            <a:r>
              <a:rPr lang="sr-Latn-CS" sz="2400" dirty="0" smtClean="0">
                <a:latin typeface="Arial" charset="0"/>
              </a:rPr>
              <a:t>SA PROBLEMIMA </a:t>
            </a:r>
            <a:r>
              <a:rPr lang="en-US" sz="2400" dirty="0" smtClean="0">
                <a:latin typeface="Arial" charset="0"/>
              </a:rPr>
              <a:t>U </a:t>
            </a:r>
            <a:r>
              <a:rPr lang="sr-Latn-CS" sz="2400" dirty="0" smtClean="0">
                <a:latin typeface="Arial" charset="0"/>
              </a:rPr>
              <a:t>PONAŠANJ</a:t>
            </a:r>
            <a:r>
              <a:rPr lang="en-US" sz="2400" dirty="0" smtClean="0">
                <a:latin typeface="Arial" charset="0"/>
              </a:rPr>
              <a:t>U</a:t>
            </a:r>
            <a:r>
              <a:rPr lang="sr-Latn-CS" sz="2400" dirty="0" smtClean="0">
                <a:latin typeface="Arial" charset="0"/>
              </a:rPr>
              <a:t> I U SUKOBU SA ZAKONOM </a:t>
            </a:r>
          </a:p>
          <a:p>
            <a:pPr marR="0" algn="l"/>
            <a:r>
              <a:rPr lang="sr-Latn-CS" sz="2400" i="1" dirty="0" smtClean="0">
                <a:latin typeface="Arial" pitchFamily="34" charset="0"/>
                <a:cs typeface="Arial" pitchFamily="34" charset="0"/>
              </a:rPr>
              <a:t>Jasna Hrnčić</a:t>
            </a:r>
          </a:p>
          <a:p>
            <a:pPr marR="0"/>
            <a:endParaRPr lang="sr-Latn-CS" dirty="0" smtClean="0"/>
          </a:p>
          <a:p>
            <a:pPr marR="0"/>
            <a:endParaRPr lang="sr-Latn-RS" sz="2800" dirty="0" smtClean="0">
              <a:latin typeface="Arial" pitchFamily="34" charset="0"/>
              <a:cs typeface="Arial" pitchFamily="34" charset="0"/>
            </a:endParaRPr>
          </a:p>
          <a:p>
            <a:pPr marR="0" algn="l"/>
            <a:r>
              <a:rPr lang="en-US" sz="2800" b="1" dirty="0" smtClean="0">
                <a:latin typeface="Arial" pitchFamily="34" charset="0"/>
                <a:cs typeface="Arial" pitchFamily="34" charset="0"/>
              </a:rPr>
              <a:t>F</a:t>
            </a:r>
            <a:r>
              <a:rPr lang="sr-Latn-CS" sz="2800" b="1" dirty="0" smtClean="0">
                <a:latin typeface="Arial" pitchFamily="34" charset="0"/>
                <a:cs typeface="Arial" pitchFamily="34" charset="0"/>
              </a:rPr>
              <a:t>AKTORI RIZIKA 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ANTISOCIJALNOG PONA</a:t>
            </a:r>
            <a:r>
              <a:rPr lang="sr-Latn-CS" sz="2800" b="1" dirty="0" smtClean="0">
                <a:latin typeface="Arial" pitchFamily="34" charset="0"/>
                <a:cs typeface="Arial" pitchFamily="34" charset="0"/>
              </a:rPr>
              <a:t>Š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ANJA</a:t>
            </a:r>
            <a:endParaRPr lang="sr-Latn-CS" sz="2800" b="1" dirty="0" smtClean="0">
              <a:latin typeface="Arial" pitchFamily="34" charset="0"/>
              <a:cs typeface="Arial" pitchFamily="34" charset="0"/>
            </a:endParaRPr>
          </a:p>
          <a:p>
            <a:pPr marR="0" algn="l">
              <a:buFont typeface="Wingdings" pitchFamily="2" charset="2"/>
              <a:buChar char="q"/>
            </a:pPr>
            <a:r>
              <a:rPr lang="sr-Latn-CS" sz="2800" dirty="0" smtClean="0">
                <a:latin typeface="Arial" pitchFamily="34" charset="0"/>
                <a:cs typeface="Arial" pitchFamily="34" charset="0"/>
              </a:rPr>
              <a:t>Porodični</a:t>
            </a:r>
            <a:endParaRPr lang="sr-Latn-CS" sz="2800" dirty="0" smtClean="0">
              <a:latin typeface="Arial" pitchFamily="34" charset="0"/>
              <a:cs typeface="Arial" pitchFamily="34" charset="0"/>
            </a:endParaRPr>
          </a:p>
          <a:p>
            <a:pPr marR="0" algn="l">
              <a:buFont typeface="Wingdings" pitchFamily="2" charset="2"/>
              <a:buChar char="q"/>
            </a:pPr>
            <a:r>
              <a:rPr lang="sr-Latn-CS" sz="2800" dirty="0" smtClean="0">
                <a:latin typeface="Arial" pitchFamily="34" charset="0"/>
                <a:cs typeface="Arial" pitchFamily="34" charset="0"/>
                <a:sym typeface="Wingdings"/>
              </a:rPr>
              <a:t> </a:t>
            </a:r>
            <a:r>
              <a:rPr lang="sr-Latn-CS" sz="2800" dirty="0" smtClean="0">
                <a:latin typeface="Arial" pitchFamily="34" charset="0"/>
                <a:cs typeface="Arial" pitchFamily="34" charset="0"/>
              </a:rPr>
              <a:t>Individua</a:t>
            </a:r>
            <a:r>
              <a:rPr lang="sr-Latn-CS" sz="2800" dirty="0" smtClean="0"/>
              <a:t>lni </a:t>
            </a:r>
            <a:endParaRPr lang="en-US" sz="2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BD4ABE-9B32-4F2B-BEAD-0577F9884207}" type="slidenum">
              <a:rPr lang="sr-Latn-CS"/>
              <a:pPr>
                <a:defRPr/>
              </a:pPr>
              <a:t>1</a:t>
            </a:fld>
            <a:endParaRPr lang="sr-Latn-C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smtClean="0"/>
              <a:t>Modelovanje roditelja njihovim agresivnim</a:t>
            </a:r>
            <a:r>
              <a:rPr lang="sr-Latn-CS" sz="3200" b="1" smtClean="0"/>
              <a:t>/</a:t>
            </a:r>
            <a:r>
              <a:rPr lang="en-US" sz="3200" b="1" smtClean="0"/>
              <a:t>antisocij</a:t>
            </a:r>
            <a:r>
              <a:rPr lang="sr-Latn-CS" sz="3200" b="1" smtClean="0"/>
              <a:t>alnim</a:t>
            </a:r>
            <a:r>
              <a:rPr lang="en-US" sz="3200" b="1" smtClean="0"/>
              <a:t> ponašanjem</a:t>
            </a:r>
            <a:endParaRPr lang="sr-Latn-CS" sz="3200" b="1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214563"/>
            <a:ext cx="8229600" cy="4110037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sr-Latn-CS" sz="2800" b="1" smtClean="0"/>
              <a:t>Karakteristike roditelja </a:t>
            </a:r>
            <a:r>
              <a:rPr lang="sr-Latn-CS" sz="2800" smtClean="0"/>
              <a:t>koje povećavaju rizik za antisocijalno ponašanje:</a:t>
            </a:r>
            <a:r>
              <a:rPr lang="sr-Latn-CS" sz="2800" b="1" smtClean="0"/>
              <a:t> </a:t>
            </a:r>
            <a:endParaRPr lang="sr-Latn-CS" b="1" smtClean="0"/>
          </a:p>
          <a:p>
            <a:r>
              <a:rPr lang="sr-Latn-CS" b="1" smtClean="0"/>
              <a:t>agresivnost</a:t>
            </a:r>
          </a:p>
          <a:p>
            <a:r>
              <a:rPr lang="sr-Latn-CS" b="1" smtClean="0"/>
              <a:t>devijantno</a:t>
            </a:r>
            <a:r>
              <a:rPr lang="sr-Latn-CS" smtClean="0"/>
              <a:t> ponašanje</a:t>
            </a:r>
          </a:p>
          <a:p>
            <a:r>
              <a:rPr lang="sr-Latn-CS" b="1" smtClean="0"/>
              <a:t>antisocijalno</a:t>
            </a:r>
            <a:r>
              <a:rPr lang="sr-Latn-CS" smtClean="0"/>
              <a:t> ponašanje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B3B3B8B3-5E9A-4451-A266-E41B5A0CEA37}" type="slidenum">
              <a:rPr lang="sr-Latn-CS"/>
              <a:pPr>
                <a:defRPr/>
              </a:pPr>
              <a:t>10</a:t>
            </a:fld>
            <a:endParaRPr lang="sr-Latn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04850"/>
            <a:ext cx="8229600" cy="866775"/>
          </a:xfrm>
        </p:spPr>
        <p:txBody>
          <a:bodyPr/>
          <a:lstStyle/>
          <a:p>
            <a:r>
              <a:rPr lang="en-US" sz="3600" b="1" smtClean="0"/>
              <a:t>Neadekvatna supervizija</a:t>
            </a:r>
            <a:endParaRPr lang="sr-Latn-CS" sz="3600" b="1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sr-Latn-CS" sz="2400" b="1" smtClean="0"/>
              <a:t>Može se svesti na tri karakteristike roditelja:</a:t>
            </a:r>
          </a:p>
          <a:p>
            <a:r>
              <a:rPr lang="sr-Latn-CS" sz="2400" smtClean="0"/>
              <a:t>Nedostatak pozitivnih afektivnih veza</a:t>
            </a:r>
          </a:p>
          <a:p>
            <a:r>
              <a:rPr lang="sr-Latn-CS" sz="2400" smtClean="0"/>
              <a:t>Nedovoljna senzitivnost za individualne  potrebe adolescenta</a:t>
            </a:r>
          </a:p>
          <a:p>
            <a:r>
              <a:rPr lang="sr-Latn-CS" sz="2400" smtClean="0"/>
              <a:t>neeefikasnost roditeljskog disciplinovanja deteta</a:t>
            </a:r>
          </a:p>
          <a:p>
            <a:pPr>
              <a:spcBef>
                <a:spcPts val="1200"/>
              </a:spcBef>
              <a:buFont typeface="Wingdings" pitchFamily="2" charset="2"/>
              <a:buNone/>
            </a:pPr>
            <a:r>
              <a:rPr lang="sr-Latn-CS" sz="2400" smtClean="0"/>
              <a:t>Do</a:t>
            </a:r>
            <a:r>
              <a:rPr lang="sr-Latn-CS" sz="2400" b="1" smtClean="0"/>
              <a:t> saradnje sa adolescentom </a:t>
            </a:r>
            <a:r>
              <a:rPr lang="sr-Latn-CS" sz="2400" smtClean="0"/>
              <a:t>može se doći na dva načina:</a:t>
            </a:r>
          </a:p>
          <a:p>
            <a:r>
              <a:rPr lang="sr-Latn-CS" sz="2400" smtClean="0"/>
              <a:t>pozitivni, otvoreni i senzitivni </a:t>
            </a:r>
            <a:r>
              <a:rPr lang="sr-Latn-CS" sz="2400" b="1" smtClean="0"/>
              <a:t>odnosi</a:t>
            </a:r>
            <a:r>
              <a:rPr lang="sr-Latn-CS" sz="2400" smtClean="0"/>
              <a:t> sa detetom</a:t>
            </a:r>
          </a:p>
          <a:p>
            <a:r>
              <a:rPr lang="sr-Latn-CS" sz="2400" b="1" smtClean="0"/>
              <a:t>efikasnost i konzistentnost u kažnjavanju</a:t>
            </a:r>
            <a:r>
              <a:rPr lang="sr-Latn-CS" sz="2400" smtClean="0"/>
              <a:t>: uspešno </a:t>
            </a:r>
            <a:r>
              <a:rPr lang="sr-Latn-CS" sz="2400" b="1" smtClean="0"/>
              <a:t>disciplinovanje</a:t>
            </a:r>
            <a:r>
              <a:rPr lang="sr-Latn-CS" sz="2400" smtClean="0"/>
              <a:t> deteta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01606637-0012-4492-9BE7-C38042E4EB98}" type="slidenum">
              <a:rPr lang="sr-Latn-CS"/>
              <a:pPr>
                <a:defRPr/>
              </a:pPr>
              <a:t>11</a:t>
            </a:fld>
            <a:endParaRPr lang="sr-Latn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04850"/>
            <a:ext cx="8229600" cy="795338"/>
          </a:xfrm>
        </p:spPr>
        <p:txBody>
          <a:bodyPr/>
          <a:lstStyle/>
          <a:p>
            <a:r>
              <a:rPr lang="en-US" sz="3200" b="1" smtClean="0"/>
              <a:t>Snaga negativnih roditeljskih uticaja</a:t>
            </a:r>
            <a:endParaRPr lang="sr-Latn-CS" sz="3200" b="1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sr-Latn-CS" b="1" smtClean="0"/>
              <a:t>Maligniji su </a:t>
            </a:r>
            <a:r>
              <a:rPr lang="sr-Latn-CS" smtClean="0"/>
              <a:t>uticaji koji su: </a:t>
            </a:r>
          </a:p>
          <a:p>
            <a:r>
              <a:rPr lang="sr-Latn-CS" b="1" smtClean="0"/>
              <a:t>raniji </a:t>
            </a:r>
          </a:p>
          <a:p>
            <a:r>
              <a:rPr lang="sr-Latn-CS" b="1" smtClean="0"/>
              <a:t>perzistentniji</a:t>
            </a:r>
          </a:p>
          <a:p>
            <a:r>
              <a:rPr lang="sr-Latn-CS" b="1" smtClean="0"/>
              <a:t>ozbiljniji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052E5D9E-429F-4609-8384-8EADFC44B780}" type="slidenum">
              <a:rPr lang="sr-Latn-CS"/>
              <a:pPr>
                <a:defRPr/>
              </a:pPr>
              <a:t>12</a:t>
            </a:fld>
            <a:endParaRPr lang="sr-Latn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04850"/>
            <a:ext cx="8229600" cy="938213"/>
          </a:xfrm>
        </p:spPr>
        <p:txBody>
          <a:bodyPr/>
          <a:lstStyle/>
          <a:p>
            <a:r>
              <a:rPr lang="en-US" sz="3200" b="1" smtClean="0"/>
              <a:t>Nedostatak pozitivnih porodičnih uticaja</a:t>
            </a:r>
            <a:endParaRPr lang="sr-Latn-CS" sz="3200" b="1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sr-Latn-CS" sz="2400" b="1" smtClean="0"/>
              <a:t>1. Nedostatak stimulisanja prosocijalnog ponašanja i socijalnog rešavanja problema</a:t>
            </a:r>
          </a:p>
          <a:p>
            <a:r>
              <a:rPr lang="sr-Latn-CS" sz="2400" smtClean="0"/>
              <a:t>nedostatak </a:t>
            </a:r>
            <a:r>
              <a:rPr lang="sr-Latn-CS" sz="2400" b="1" smtClean="0"/>
              <a:t>stimulisanja</a:t>
            </a:r>
            <a:r>
              <a:rPr lang="sr-Latn-CS" sz="2400" smtClean="0"/>
              <a:t> prosocijalnog ponašanja u porodici</a:t>
            </a:r>
          </a:p>
          <a:p>
            <a:r>
              <a:rPr lang="sr-Latn-CS" sz="2400" smtClean="0"/>
              <a:t>nedostatak </a:t>
            </a:r>
            <a:r>
              <a:rPr lang="sr-Latn-CS" sz="2400" b="1" smtClean="0"/>
              <a:t>veština</a:t>
            </a:r>
            <a:r>
              <a:rPr lang="sr-Latn-CS" sz="2400" smtClean="0"/>
              <a:t> prosocijalnog ponašanja u porodici</a:t>
            </a:r>
          </a:p>
          <a:p>
            <a:pPr>
              <a:buFont typeface="Wingdings" pitchFamily="2" charset="2"/>
              <a:buNone/>
            </a:pPr>
            <a:r>
              <a:rPr lang="sr-Latn-CS" sz="2400" b="1" smtClean="0"/>
              <a:t>2. Onemogućavanje autonomije i individuacije</a:t>
            </a:r>
          </a:p>
          <a:p>
            <a:r>
              <a:rPr lang="sr-Latn-CS" sz="2400" smtClean="0"/>
              <a:t>nedostatak </a:t>
            </a:r>
            <a:r>
              <a:rPr lang="sr-Latn-CS" sz="2400" b="1" smtClean="0"/>
              <a:t>afektivnih odnosa </a:t>
            </a:r>
            <a:r>
              <a:rPr lang="sr-Latn-CS" sz="2400" smtClean="0"/>
              <a:t>u porodici (osećanja sigurnosti i dobrobiti) </a:t>
            </a:r>
          </a:p>
          <a:p>
            <a:r>
              <a:rPr lang="sr-Latn-CS" sz="2400" smtClean="0"/>
              <a:t>narušavanje </a:t>
            </a:r>
            <a:r>
              <a:rPr lang="sr-Latn-CS" sz="2400" b="1" smtClean="0"/>
              <a:t>hijerarhijskih odnosa </a:t>
            </a:r>
            <a:r>
              <a:rPr lang="sr-Latn-CS" sz="2400" smtClean="0"/>
              <a:t>- dete nosilac moći u porodici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9702A6CA-8656-4DBE-82C4-046D39BF5394}" type="slidenum">
              <a:rPr lang="sr-Latn-CS"/>
              <a:pPr>
                <a:defRPr/>
              </a:pPr>
              <a:t>13</a:t>
            </a:fld>
            <a:endParaRPr lang="sr-Latn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04850"/>
            <a:ext cx="8229600" cy="795338"/>
          </a:xfrm>
        </p:spPr>
        <p:txBody>
          <a:bodyPr/>
          <a:lstStyle/>
          <a:p>
            <a:r>
              <a:rPr lang="en-US" sz="3200" b="1" smtClean="0"/>
              <a:t>Specifično za antisocijalni razvoj u porodici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sr-Latn-CS" b="1" smtClean="0"/>
              <a:t>neefikasno disciplinovanje </a:t>
            </a:r>
            <a:r>
              <a:rPr lang="sr-Latn-CS" smtClean="0"/>
              <a:t>deteta </a:t>
            </a:r>
          </a:p>
          <a:p>
            <a:r>
              <a:rPr lang="sr-Latn-CS" smtClean="0"/>
              <a:t>postojanje </a:t>
            </a:r>
            <a:r>
              <a:rPr lang="sr-Latn-CS" b="1" smtClean="0"/>
              <a:t>devijantnih obrazaca i normi </a:t>
            </a:r>
            <a:r>
              <a:rPr lang="sr-Latn-CS" smtClean="0"/>
              <a:t>ponašanja</a:t>
            </a:r>
            <a:endParaRPr lang="sr-Latn-CS" smtClean="0">
              <a:sym typeface="Symbol" pitchFamily="18" charset="2"/>
            </a:endParaRPr>
          </a:p>
          <a:p>
            <a:pPr>
              <a:buFont typeface="Wingdings" pitchFamily="2" charset="2"/>
              <a:buNone/>
            </a:pPr>
            <a:endParaRPr lang="sr-Latn-CS" smtClean="0">
              <a:sym typeface="Symbol" pitchFamily="18" charset="2"/>
            </a:endParaRPr>
          </a:p>
          <a:p>
            <a:pPr>
              <a:buFont typeface="Wingdings" pitchFamily="2" charset="2"/>
              <a:buNone/>
            </a:pPr>
            <a:r>
              <a:rPr lang="sr-Latn-CS" b="1" i="1" smtClean="0">
                <a:sym typeface="Symbol" pitchFamily="18" charset="2"/>
              </a:rPr>
              <a:t></a:t>
            </a:r>
            <a:r>
              <a:rPr lang="sr-Latn-CS" b="1" i="1" smtClean="0"/>
              <a:t> Osoba uči da je nepoštovanje socijalnih normi isplativo i čak poželjno.</a:t>
            </a:r>
            <a:r>
              <a:rPr lang="sr-Latn-CS" smtClean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6CF102B9-DA1E-4FB5-B703-B513D10E37DB}" type="slidenum">
              <a:rPr lang="sr-Latn-CS"/>
              <a:pPr>
                <a:defRPr/>
              </a:pPr>
              <a:t>14</a:t>
            </a:fld>
            <a:endParaRPr lang="sr-Latn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04850"/>
            <a:ext cx="8229600" cy="938213"/>
          </a:xfrm>
        </p:spPr>
        <p:txBody>
          <a:bodyPr/>
          <a:lstStyle/>
          <a:p>
            <a:r>
              <a:rPr lang="sr-Latn-CS" sz="3600" b="1" smtClean="0"/>
              <a:t>INDIVIDUALNI FAKTORI RIZIKA</a:t>
            </a:r>
            <a:endParaRPr lang="sr-Latn-CS" sz="3600" b="1" i="1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sr-Latn-CS" sz="2400" b="1" smtClean="0"/>
              <a:t>Konzistetni nalazi </a:t>
            </a:r>
            <a:r>
              <a:rPr lang="sr-Latn-CS" sz="2400" smtClean="0"/>
              <a:t>za neke individualne faktore rizika: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sr-Latn-CS" sz="2400" b="1" smtClean="0"/>
              <a:t>1</a:t>
            </a:r>
            <a:r>
              <a:rPr lang="sr-Latn-CS" sz="2400" b="1" i="1" smtClean="0"/>
              <a:t>. </a:t>
            </a:r>
            <a:r>
              <a:rPr lang="sr-Latn-CS" sz="2400" b="1" smtClean="0"/>
              <a:t>Biološki medijatori</a:t>
            </a:r>
            <a:endParaRPr lang="sr-Latn-CS" sz="2400" smtClean="0"/>
          </a:p>
          <a:p>
            <a:pPr>
              <a:lnSpc>
                <a:spcPct val="90000"/>
              </a:lnSpc>
            </a:pPr>
            <a:r>
              <a:rPr lang="sr-Latn-CS" sz="2400" smtClean="0"/>
              <a:t>smanjena </a:t>
            </a:r>
            <a:r>
              <a:rPr lang="sr-Latn-CS" sz="2400" b="1" smtClean="0"/>
              <a:t>autonomna reaktivnost</a:t>
            </a:r>
          </a:p>
          <a:p>
            <a:pPr>
              <a:lnSpc>
                <a:spcPct val="90000"/>
              </a:lnSpc>
            </a:pPr>
            <a:r>
              <a:rPr lang="sr-Latn-CS" sz="2400" smtClean="0"/>
              <a:t>povećan nivo </a:t>
            </a:r>
            <a:r>
              <a:rPr lang="sr-Latn-CS" sz="2400" b="1" smtClean="0"/>
              <a:t>serotonina</a:t>
            </a:r>
            <a:r>
              <a:rPr lang="sr-Latn-CS" sz="2400" smtClean="0"/>
              <a:t> u krvi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sr-Latn-CS" sz="2400" b="1" smtClean="0"/>
              <a:t>2. Muški pol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sr-Latn-CS" sz="2400" b="1" smtClean="0"/>
              <a:t>3. Uzrast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sr-Latn-CS" sz="2400" b="1" smtClean="0"/>
              <a:t>4. Smanjene verbalne sposobnosti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118E4966-0B34-4CD6-BCB5-A8D187D6D80A}" type="slidenum">
              <a:rPr lang="sr-Latn-CS"/>
              <a:pPr>
                <a:defRPr/>
              </a:pPr>
              <a:t>15</a:t>
            </a:fld>
            <a:endParaRPr lang="sr-Latn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3600" b="1" smtClean="0"/>
              <a:t>Hiperaktivnost, </a:t>
            </a:r>
            <a:br>
              <a:rPr lang="sr-Latn-CS" sz="3600" b="1" smtClean="0"/>
            </a:br>
            <a:r>
              <a:rPr lang="sr-Latn-CS" sz="3600" b="1" smtClean="0"/>
              <a:t>smanjena samokontrola, agresivnost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sr-Latn-CS" sz="2400" b="1" smtClean="0"/>
              <a:t>5. Hiperaktivnost</a:t>
            </a:r>
          </a:p>
          <a:p>
            <a:pPr>
              <a:lnSpc>
                <a:spcPct val="90000"/>
              </a:lnSpc>
            </a:pPr>
            <a:r>
              <a:rPr lang="sr-Latn-CS" sz="2400" smtClean="0"/>
              <a:t>hiperaktivno ponašanje </a:t>
            </a:r>
          </a:p>
          <a:p>
            <a:pPr>
              <a:lnSpc>
                <a:spcPct val="90000"/>
              </a:lnSpc>
            </a:pPr>
            <a:r>
              <a:rPr lang="sr-Latn-CS" sz="2400" smtClean="0"/>
              <a:t>problemi pažnje</a:t>
            </a:r>
          </a:p>
          <a:p>
            <a:pPr>
              <a:lnSpc>
                <a:spcPct val="90000"/>
              </a:lnSpc>
            </a:pPr>
            <a:r>
              <a:rPr lang="sr-Latn-CS" sz="2400" smtClean="0"/>
              <a:t>impulsivnost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sr-Latn-CS" sz="2400" b="1" smtClean="0"/>
              <a:t>6. Smanjena samokontrola</a:t>
            </a:r>
          </a:p>
          <a:p>
            <a:pPr>
              <a:lnSpc>
                <a:spcPct val="90000"/>
              </a:lnSpc>
            </a:pPr>
            <a:r>
              <a:rPr lang="sr-Latn-CS" sz="2400" smtClean="0"/>
              <a:t>kontrola impulsa</a:t>
            </a:r>
          </a:p>
          <a:p>
            <a:pPr>
              <a:lnSpc>
                <a:spcPct val="90000"/>
              </a:lnSpc>
            </a:pPr>
            <a:r>
              <a:rPr lang="sr-Latn-CS" sz="2400" smtClean="0"/>
              <a:t>predvidjanje i planiranje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sr-Latn-CS" sz="2400" b="1" smtClean="0"/>
              <a:t>7. Agresivnost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D607EC3B-8ED6-436F-9F2B-80C475D3CDC5}" type="slidenum">
              <a:rPr lang="sr-Latn-CS"/>
              <a:pPr>
                <a:defRPr/>
              </a:pPr>
              <a:t>16</a:t>
            </a:fld>
            <a:endParaRPr lang="sr-Latn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04850"/>
            <a:ext cx="8229600" cy="938213"/>
          </a:xfrm>
        </p:spPr>
        <p:txBody>
          <a:bodyPr/>
          <a:lstStyle/>
          <a:p>
            <a:r>
              <a:rPr lang="sr-Latn-CS" sz="3200" b="1" smtClean="0"/>
              <a:t>Problemi adekvatnog razumevanja situacije</a:t>
            </a:r>
            <a:endParaRPr lang="sr-Latn-CS" sz="3200" b="1" i="1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sr-Latn-CS" sz="2800" smtClean="0"/>
              <a:t>zapažanje </a:t>
            </a:r>
            <a:r>
              <a:rPr lang="sr-Latn-CS" sz="2800" b="1" smtClean="0"/>
              <a:t>manje</a:t>
            </a:r>
            <a:r>
              <a:rPr lang="sr-Latn-CS" sz="2800" smtClean="0"/>
              <a:t> relevantnih socijalnih znakova</a:t>
            </a:r>
          </a:p>
          <a:p>
            <a:r>
              <a:rPr lang="sr-Latn-CS" sz="2800" b="1" smtClean="0"/>
              <a:t>selektivno</a:t>
            </a:r>
            <a:r>
              <a:rPr lang="sr-Latn-CS" sz="2800" smtClean="0"/>
              <a:t> zapažanje </a:t>
            </a:r>
            <a:r>
              <a:rPr lang="sr-Latn-CS" sz="2800" b="1" smtClean="0"/>
              <a:t>neprijateljskih</a:t>
            </a:r>
            <a:r>
              <a:rPr lang="sr-Latn-CS" sz="2800" smtClean="0"/>
              <a:t> pre nego </a:t>
            </a:r>
            <a:r>
              <a:rPr lang="sr-Latn-CS" sz="2800" b="1" smtClean="0"/>
              <a:t>benignih</a:t>
            </a:r>
            <a:r>
              <a:rPr lang="sr-Latn-CS" sz="2800" smtClean="0"/>
              <a:t> znakova </a:t>
            </a:r>
          </a:p>
          <a:p>
            <a:r>
              <a:rPr lang="sr-Latn-CS" sz="2800" smtClean="0"/>
              <a:t>pogrešno interpretiranja </a:t>
            </a:r>
            <a:r>
              <a:rPr lang="sr-Latn-CS" sz="2800" b="1" smtClean="0"/>
              <a:t>nejasnih</a:t>
            </a:r>
            <a:r>
              <a:rPr lang="sr-Latn-CS" sz="2800" smtClean="0"/>
              <a:t> namera drugih ljudi kao </a:t>
            </a:r>
            <a:r>
              <a:rPr lang="sr-Latn-CS" sz="2800" b="1" smtClean="0"/>
              <a:t>negativnih</a:t>
            </a:r>
          </a:p>
          <a:p>
            <a:r>
              <a:rPr lang="sr-Latn-CS" sz="2800" smtClean="0"/>
              <a:t>interpretacije </a:t>
            </a:r>
            <a:r>
              <a:rPr lang="sr-Latn-CS" sz="2800" b="1" smtClean="0"/>
              <a:t>benigne</a:t>
            </a:r>
            <a:r>
              <a:rPr lang="sr-Latn-CS" sz="2800" smtClean="0"/>
              <a:t> komunikacije kao </a:t>
            </a:r>
            <a:r>
              <a:rPr lang="sr-Latn-CS" sz="2800" b="1" smtClean="0"/>
              <a:t>maligne</a:t>
            </a:r>
          </a:p>
          <a:p>
            <a:r>
              <a:rPr lang="sr-Latn-CS" sz="2800" b="1" smtClean="0"/>
              <a:t>odbrambena minimalizaciju emocija</a:t>
            </a:r>
            <a:r>
              <a:rPr lang="sr-Latn-CS" sz="2800" smtClean="0"/>
              <a:t> koje ih čine </a:t>
            </a:r>
            <a:r>
              <a:rPr lang="sr-Latn-CS" sz="2800" b="1" smtClean="0"/>
              <a:t>povredivim</a:t>
            </a:r>
            <a:r>
              <a:rPr lang="sr-Latn-CS" sz="2800" smtClean="0"/>
              <a:t> </a:t>
            </a:r>
            <a:endParaRPr lang="sr-Latn-CS" sz="2800" b="1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47AC5C35-D310-4705-80C6-F985E4872575}" type="slidenum">
              <a:rPr lang="sr-Latn-CS"/>
              <a:pPr>
                <a:defRPr/>
              </a:pPr>
              <a:t>17</a:t>
            </a:fld>
            <a:endParaRPr lang="sr-Latn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04850"/>
            <a:ext cx="8401050" cy="1143000"/>
          </a:xfrm>
        </p:spPr>
        <p:txBody>
          <a:bodyPr/>
          <a:lstStyle/>
          <a:p>
            <a:r>
              <a:rPr lang="sr-Latn-CS" sz="3200" b="1" smtClean="0"/>
              <a:t>Neadekvatne strategije prevazilaženja problema i niska socijalna kompetencija</a:t>
            </a:r>
            <a:endParaRPr lang="sr-Latn-CS" sz="3200" b="1" i="1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274320" indent="-274320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sr-Latn-CS" b="1" dirty="0" smtClean="0"/>
              <a:t>pristupačnost </a:t>
            </a:r>
            <a:r>
              <a:rPr lang="sr-Latn-CS" dirty="0" smtClean="0"/>
              <a:t>agresivnog i antisocijalnog odgovora</a:t>
            </a:r>
            <a:endParaRPr lang="sr-Latn-CS" b="1" dirty="0" smtClean="0"/>
          </a:p>
          <a:p>
            <a:pPr marL="274320" indent="-274320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sr-Latn-CS" b="1" dirty="0" smtClean="0"/>
              <a:t>negacija</a:t>
            </a:r>
            <a:r>
              <a:rPr lang="sr-Latn-CS" dirty="0" smtClean="0"/>
              <a:t> problema i </a:t>
            </a:r>
            <a:r>
              <a:rPr lang="sr-Latn-CS" b="1" dirty="0" smtClean="0"/>
              <a:t>projekcija odgovornosti</a:t>
            </a:r>
          </a:p>
          <a:p>
            <a:pPr marL="274320" indent="-274320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sr-Latn-CS" b="1" dirty="0" smtClean="0"/>
              <a:t>osvetničko</a:t>
            </a:r>
            <a:r>
              <a:rPr lang="sr-Latn-CS" dirty="0" smtClean="0"/>
              <a:t> razrešenje situacije.</a:t>
            </a:r>
          </a:p>
          <a:p>
            <a:pPr marL="274320" indent="-274320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sr-Latn-CS" b="1" dirty="0" smtClean="0"/>
              <a:t>verovanja o </a:t>
            </a:r>
            <a:r>
              <a:rPr lang="sr-Latn-CS" dirty="0" smtClean="0"/>
              <a:t>pozitivnom </a:t>
            </a:r>
            <a:r>
              <a:rPr lang="sr-Latn-CS" b="1" dirty="0" smtClean="0"/>
              <a:t>ishodu</a:t>
            </a:r>
            <a:r>
              <a:rPr lang="sr-Latn-CS" dirty="0" smtClean="0"/>
              <a:t> agresivnog/antisocijalnog odgovora</a:t>
            </a:r>
          </a:p>
          <a:p>
            <a:pPr marL="274320" indent="-274320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sr-Latn-CS" b="1" dirty="0" smtClean="0"/>
              <a:t>verovanja o sposobnosti</a:t>
            </a:r>
            <a:r>
              <a:rPr lang="sr-Latn-CS" dirty="0" smtClean="0"/>
              <a:t> za </a:t>
            </a:r>
            <a:r>
              <a:rPr lang="sr-Latn-CS" dirty="0" err="1" smtClean="0"/>
              <a:t>agres</a:t>
            </a:r>
            <a:r>
              <a:rPr lang="sr-Latn-CS" dirty="0" smtClean="0"/>
              <a:t>./</a:t>
            </a:r>
            <a:r>
              <a:rPr lang="sr-Latn-CS" dirty="0" err="1" smtClean="0"/>
              <a:t>antisoc</a:t>
            </a:r>
            <a:r>
              <a:rPr lang="sr-Latn-CS" dirty="0" smtClean="0"/>
              <a:t>. odgovor</a:t>
            </a:r>
            <a:endParaRPr lang="sr-Latn-CS" b="1" dirty="0" smtClean="0"/>
          </a:p>
          <a:p>
            <a:pPr marL="274320" indent="-274320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sr-Latn-CS" b="1" dirty="0" smtClean="0"/>
              <a:t>preferiranje neposrednog</a:t>
            </a:r>
            <a:r>
              <a:rPr lang="sr-Latn-CS" dirty="0" smtClean="0"/>
              <a:t> </a:t>
            </a:r>
            <a:r>
              <a:rPr lang="sr-Latn-CS" dirty="0" err="1" smtClean="0"/>
              <a:t>rezrešenja</a:t>
            </a:r>
            <a:r>
              <a:rPr lang="sr-Latn-CS" dirty="0" smtClean="0"/>
              <a:t> nad odloženim</a:t>
            </a:r>
          </a:p>
          <a:p>
            <a:pPr marL="274320" indent="-274320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sr-Latn-CS" b="1" dirty="0" smtClean="0"/>
              <a:t>veština odigravanja </a:t>
            </a:r>
            <a:r>
              <a:rPr lang="sr-Latn-CS" dirty="0" smtClean="0"/>
              <a:t>agresivnog i antisocijalnog ponašanja</a:t>
            </a:r>
          </a:p>
          <a:p>
            <a:pPr marL="274320" indent="-274320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sr-Latn-CS" b="1" dirty="0" smtClean="0"/>
              <a:t>nedostatak veština</a:t>
            </a:r>
            <a:r>
              <a:rPr lang="sr-Latn-CS" dirty="0" smtClean="0"/>
              <a:t> </a:t>
            </a:r>
            <a:r>
              <a:rPr lang="sr-Latn-CS" b="1" dirty="0" smtClean="0"/>
              <a:t>pozitivnog</a:t>
            </a:r>
            <a:r>
              <a:rPr lang="sr-Latn-CS" dirty="0" smtClean="0"/>
              <a:t> </a:t>
            </a:r>
            <a:r>
              <a:rPr lang="sr-Latn-CS" dirty="0" err="1" smtClean="0"/>
              <a:t>interpersonalnog</a:t>
            </a:r>
            <a:r>
              <a:rPr lang="sr-Latn-CS" dirty="0" smtClean="0"/>
              <a:t> ponašanja</a:t>
            </a:r>
          </a:p>
          <a:p>
            <a:pPr marL="274320" indent="-274320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sr-Latn-CS" b="1" dirty="0" smtClean="0"/>
              <a:t>emotivno-fokusirane strategije</a:t>
            </a:r>
            <a:r>
              <a:rPr lang="sr-Latn-CS" dirty="0" smtClean="0"/>
              <a:t> rešavanja problema</a:t>
            </a:r>
          </a:p>
          <a:p>
            <a:pPr marL="274320" indent="-274320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sr-Latn-CS" b="1" dirty="0" err="1" smtClean="0"/>
              <a:t>izbegavajuće</a:t>
            </a:r>
            <a:r>
              <a:rPr lang="sr-Latn-CS" b="1" dirty="0" smtClean="0"/>
              <a:t> strategije </a:t>
            </a:r>
            <a:r>
              <a:rPr lang="sr-Latn-CS" dirty="0" smtClean="0"/>
              <a:t>rešavanja problema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379379C9-2AE1-4C54-AAE1-060CBAF729C7}" type="slidenum">
              <a:rPr lang="sr-Latn-CS"/>
              <a:pPr>
                <a:defRPr/>
              </a:pPr>
              <a:t>18</a:t>
            </a:fld>
            <a:endParaRPr lang="sr-Latn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43712"/>
          </a:xfrm>
        </p:spPr>
        <p:txBody>
          <a:bodyPr>
            <a:normAutofit/>
          </a:bodyPr>
          <a:lstStyle/>
          <a:p>
            <a:r>
              <a:rPr lang="sr-Latn-CS" sz="3200" b="1" dirty="0" smtClean="0"/>
              <a:t>Literatura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>
            <a:normAutofit/>
          </a:bodyPr>
          <a:lstStyle/>
          <a:p>
            <a:pPr lvl="0"/>
            <a:r>
              <a:rPr lang="sr-Cyrl-CS" sz="2400" dirty="0" smtClean="0"/>
              <a:t>Hrnčić, J. (2009) Prestupništvo mladih: rizici, tokovi i ishodi. Institut za kriminološka i sociološka istraživanja, Beograd</a:t>
            </a:r>
            <a:r>
              <a:rPr lang="sr-Latn-CS" sz="2400" dirty="0" smtClean="0"/>
              <a:t>, str. </a:t>
            </a:r>
            <a:r>
              <a:rPr lang="en-US" sz="2400" dirty="0" smtClean="0"/>
              <a:t>75</a:t>
            </a:r>
            <a:r>
              <a:rPr lang="sr-Latn-RS" sz="2400" dirty="0" smtClean="0"/>
              <a:t>-</a:t>
            </a:r>
            <a:r>
              <a:rPr lang="en-US" sz="2400" dirty="0" smtClean="0"/>
              <a:t>105</a:t>
            </a:r>
            <a:r>
              <a:rPr lang="sr-Latn-CS" sz="2400" dirty="0" smtClean="0"/>
              <a:t>. </a:t>
            </a:r>
            <a:endParaRPr lang="en-US" sz="2400" dirty="0" smtClean="0"/>
          </a:p>
          <a:p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6BAE2-C428-4C44-9A59-C5DAE5202C0C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04850"/>
            <a:ext cx="8229600" cy="866775"/>
          </a:xfrm>
        </p:spPr>
        <p:txBody>
          <a:bodyPr/>
          <a:lstStyle/>
          <a:p>
            <a:r>
              <a:rPr lang="en-US" sz="3600" b="1" smtClean="0"/>
              <a:t>Faktori rizika antisocijalnog ponašanja</a:t>
            </a:r>
            <a:r>
              <a:rPr lang="sr-Latn-CS" sz="3600" b="1" smtClean="0"/>
              <a:t> 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35163"/>
            <a:ext cx="8472488" cy="4389437"/>
          </a:xfrm>
        </p:spPr>
        <p:txBody>
          <a:bodyPr>
            <a:normAutofit fontScale="92500"/>
          </a:bodyPr>
          <a:lstStyle/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sr-Latn-CS" sz="2400" b="1" dirty="0" smtClean="0"/>
              <a:t>Faktori rizika antisocijalnog ponašanja </a:t>
            </a:r>
            <a:r>
              <a:rPr lang="sr-Latn-CS" sz="2400" dirty="0" smtClean="0"/>
              <a:t>su</a:t>
            </a:r>
            <a:r>
              <a:rPr lang="sr-Latn-CS" sz="2400" b="1" dirty="0" smtClean="0"/>
              <a:t> </a:t>
            </a:r>
            <a:r>
              <a:rPr lang="sr-Latn-CS" sz="2400" dirty="0" smtClean="0"/>
              <a:t>prethodni faktori koji predviđaju povećanu verovatnoću antisocijalnog ponašanja (AP). </a:t>
            </a:r>
          </a:p>
          <a:p>
            <a:pPr marL="274320" indent="-274320" fontAlgn="auto">
              <a:spcBef>
                <a:spcPts val="1200"/>
              </a:spcBef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pl-PL" sz="2400" dirty="0" smtClean="0"/>
              <a:t>Značajno koreliraju, te se razlikuju </a:t>
            </a:r>
            <a:r>
              <a:rPr lang="pl-PL" sz="2400" b="1" dirty="0" smtClean="0"/>
              <a:t>DVA TIPA: </a:t>
            </a:r>
          </a:p>
          <a:p>
            <a:pPr marL="274320" indent="-274320" fontAlgn="auto">
              <a:spcBef>
                <a:spcPts val="120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pl-PL" sz="2400" b="1" dirty="0" smtClean="0"/>
              <a:t>PERZISTETNO antisocijalno ponašanje: </a:t>
            </a:r>
          </a:p>
          <a:p>
            <a:pPr marL="640080" lvl="1" indent="-246888" fontAlgn="auto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pl-PL" dirty="0" smtClean="0"/>
              <a:t>AP </a:t>
            </a:r>
            <a:r>
              <a:rPr lang="pl-PL" b="1" dirty="0" smtClean="0"/>
              <a:t>počinje</a:t>
            </a:r>
            <a:r>
              <a:rPr lang="pl-PL" dirty="0" smtClean="0"/>
              <a:t> oko </a:t>
            </a:r>
            <a:r>
              <a:rPr lang="pl-PL" b="1" dirty="0" smtClean="0"/>
              <a:t>9 – 10. godine </a:t>
            </a:r>
            <a:r>
              <a:rPr lang="pl-PL" dirty="0" smtClean="0"/>
              <a:t>života</a:t>
            </a:r>
          </a:p>
          <a:p>
            <a:pPr marL="640080" lvl="1" indent="-246888" fontAlgn="auto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pl-PL" b="1" dirty="0" smtClean="0"/>
              <a:t>nastavlja se </a:t>
            </a:r>
            <a:r>
              <a:rPr lang="pl-PL" dirty="0" smtClean="0"/>
              <a:t>kroz odraslo doba</a:t>
            </a:r>
          </a:p>
          <a:p>
            <a:pPr marL="640080" lvl="1" indent="-246888" fontAlgn="auto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pl-PL" dirty="0" smtClean="0"/>
              <a:t>značajno više mnogih psihosocijalnih </a:t>
            </a:r>
            <a:r>
              <a:rPr lang="pl-PL" b="1" dirty="0" smtClean="0"/>
              <a:t>problema i poremećaja</a:t>
            </a:r>
            <a:endParaRPr lang="sr-Latn-CS" b="1" dirty="0" smtClean="0"/>
          </a:p>
          <a:p>
            <a:pPr marL="274320" indent="-274320" fontAlgn="auto">
              <a:spcBef>
                <a:spcPts val="120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pl-PL" sz="2400" b="1" dirty="0" smtClean="0"/>
              <a:t>ADOLESCENCIJOM LIMITIRANO antisocijalno ponašanje:</a:t>
            </a:r>
          </a:p>
          <a:p>
            <a:pPr marL="640080" lvl="1" indent="-246888" fontAlgn="auto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pl-PL" dirty="0" smtClean="0"/>
              <a:t>počinj</a:t>
            </a:r>
            <a:r>
              <a:rPr lang="en-US" dirty="0" smtClean="0"/>
              <a:t>e</a:t>
            </a:r>
            <a:r>
              <a:rPr lang="pl-PL" dirty="0" smtClean="0"/>
              <a:t> u </a:t>
            </a:r>
            <a:r>
              <a:rPr lang="pl-PL" b="1" dirty="0" smtClean="0"/>
              <a:t>adolescentnom</a:t>
            </a:r>
            <a:r>
              <a:rPr lang="pl-PL" dirty="0" smtClean="0"/>
              <a:t> uzrastu</a:t>
            </a:r>
          </a:p>
          <a:p>
            <a:pPr marL="640080" lvl="1" indent="-246888" fontAlgn="auto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pl-PL" b="1" dirty="0" smtClean="0"/>
              <a:t>ne nastavlja </a:t>
            </a:r>
            <a:r>
              <a:rPr lang="pl-PL" dirty="0" smtClean="0"/>
              <a:t>se u odraslom dobu</a:t>
            </a:r>
          </a:p>
          <a:p>
            <a:pPr marL="640080" lvl="1" indent="-246888" fontAlgn="auto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pl-PL" b="1" dirty="0" smtClean="0"/>
              <a:t>ne</a:t>
            </a:r>
            <a:r>
              <a:rPr lang="pl-PL" dirty="0" smtClean="0"/>
              <a:t> karakteriše ih prisustvo </a:t>
            </a:r>
            <a:r>
              <a:rPr lang="pl-PL" b="1" dirty="0" smtClean="0"/>
              <a:t>mentalnih poremećaja</a:t>
            </a:r>
            <a:endParaRPr lang="sr-Latn-CS" b="1" dirty="0" smtClean="0"/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lang="sr-Latn-C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4B285520-00B3-4A97-82DD-62B132EE2717}" type="slidenum">
              <a:rPr lang="sr-Latn-CS"/>
              <a:pPr>
                <a:defRPr/>
              </a:pPr>
              <a:t>2</a:t>
            </a:fld>
            <a:endParaRPr lang="sr-Latn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smtClean="0"/>
              <a:t>PORODIČNI UTICAJI</a:t>
            </a:r>
            <a:endParaRPr lang="sr-Latn-CS" sz="3600" b="1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sr-Latn-CS" sz="2800" smtClean="0"/>
          </a:p>
          <a:p>
            <a:r>
              <a:rPr lang="en-US" sz="2800" smtClean="0"/>
              <a:t>Porodični uticaji koji </a:t>
            </a:r>
            <a:r>
              <a:rPr lang="en-US" sz="2800" b="1" smtClean="0"/>
              <a:t>promovišu antisocijalno ponašanje</a:t>
            </a:r>
            <a:endParaRPr lang="sr-Latn-CS" sz="2800" b="1" smtClean="0"/>
          </a:p>
          <a:p>
            <a:endParaRPr lang="sr-Latn-CS" sz="2800" b="1" smtClean="0"/>
          </a:p>
          <a:p>
            <a:r>
              <a:rPr lang="en-US" sz="2800" b="1" smtClean="0"/>
              <a:t>Nedostatak pozitivnih</a:t>
            </a:r>
            <a:r>
              <a:rPr lang="en-US" sz="2800" smtClean="0"/>
              <a:t> porodičnih uticaja</a:t>
            </a:r>
            <a:endParaRPr lang="sr-Latn-CS" sz="2800" smtClean="0"/>
          </a:p>
          <a:p>
            <a:pPr>
              <a:buFont typeface="Wingdings" pitchFamily="2" charset="2"/>
              <a:buNone/>
            </a:pPr>
            <a:endParaRPr lang="sr-Latn-CS" sz="200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DC14ACDD-14DF-424C-AD3E-2FE471FF9978}" type="slidenum">
              <a:rPr lang="sr-Latn-CS"/>
              <a:pPr>
                <a:defRPr/>
              </a:pPr>
              <a:t>3</a:t>
            </a:fld>
            <a:endParaRPr lang="sr-Latn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smtClean="0"/>
              <a:t>Porodični uticaji koji promovišu </a:t>
            </a:r>
            <a:r>
              <a:rPr lang="sr-Latn-CS" sz="3200" b="1" smtClean="0"/>
              <a:t/>
            </a:r>
            <a:br>
              <a:rPr lang="sr-Latn-CS" sz="3200" b="1" smtClean="0"/>
            </a:br>
            <a:r>
              <a:rPr lang="en-US" sz="3200" b="1" smtClean="0"/>
              <a:t>antisocijalno ponašanje</a:t>
            </a:r>
            <a:endParaRPr lang="sr-Latn-CS" sz="3200" b="1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143125"/>
            <a:ext cx="8229600" cy="4181475"/>
          </a:xfrm>
        </p:spPr>
        <p:txBody>
          <a:bodyPr/>
          <a:lstStyle/>
          <a:p>
            <a:pPr marL="319088" indent="-319088">
              <a:lnSpc>
                <a:spcPct val="110000"/>
              </a:lnSpc>
              <a:buSzPct val="103000"/>
              <a:buFont typeface="Arial" charset="0"/>
              <a:buChar char="•"/>
            </a:pPr>
            <a:r>
              <a:rPr lang="sr-Latn-CS" sz="2400" smtClean="0"/>
              <a:t>Nedostatak </a:t>
            </a:r>
            <a:r>
              <a:rPr lang="sr-Latn-CS" sz="2400" b="1" smtClean="0"/>
              <a:t>pozitivnih afektivnih odnosa </a:t>
            </a:r>
            <a:r>
              <a:rPr lang="sr-Latn-CS" sz="2400" smtClean="0"/>
              <a:t>roditelja prema detetu</a:t>
            </a:r>
          </a:p>
          <a:p>
            <a:pPr marL="319088" indent="-319088">
              <a:lnSpc>
                <a:spcPct val="110000"/>
              </a:lnSpc>
              <a:buSzPct val="103000"/>
              <a:buFont typeface="Arial" charset="0"/>
              <a:buChar char="•"/>
            </a:pPr>
            <a:r>
              <a:rPr lang="sr-Latn-CS" sz="2400" smtClean="0"/>
              <a:t>Nedovoljna </a:t>
            </a:r>
            <a:r>
              <a:rPr lang="sr-Latn-CS" sz="2400" b="1" smtClean="0"/>
              <a:t>osetljivost</a:t>
            </a:r>
            <a:r>
              <a:rPr lang="sr-Latn-CS" sz="2400" smtClean="0"/>
              <a:t> i </a:t>
            </a:r>
            <a:r>
              <a:rPr lang="sr-Latn-CS" sz="2400" b="1" smtClean="0"/>
              <a:t>responsivnost</a:t>
            </a:r>
            <a:r>
              <a:rPr lang="sr-Latn-CS" sz="2400" smtClean="0"/>
              <a:t> roditelja</a:t>
            </a:r>
          </a:p>
          <a:p>
            <a:pPr marL="319088" indent="-319088">
              <a:lnSpc>
                <a:spcPct val="110000"/>
              </a:lnSpc>
              <a:buSzPct val="103000"/>
              <a:buFont typeface="Arial" charset="0"/>
              <a:buChar char="•"/>
            </a:pPr>
            <a:r>
              <a:rPr lang="sr-Latn-CS" sz="2400" smtClean="0"/>
              <a:t>Neadekvatno </a:t>
            </a:r>
            <a:r>
              <a:rPr lang="sr-Latn-CS" sz="2400" b="1" smtClean="0"/>
              <a:t>prepoznavanje</a:t>
            </a:r>
            <a:r>
              <a:rPr lang="sr-Latn-CS" sz="2400" smtClean="0"/>
              <a:t> devijantnog ponašanja</a:t>
            </a:r>
          </a:p>
          <a:p>
            <a:pPr marL="319088" indent="-319088">
              <a:lnSpc>
                <a:spcPct val="110000"/>
              </a:lnSpc>
              <a:buSzPct val="103000"/>
              <a:buFont typeface="Arial" charset="0"/>
              <a:buChar char="•"/>
            </a:pPr>
            <a:r>
              <a:rPr lang="sr-Latn-CS" sz="2400" smtClean="0"/>
              <a:t>Neadekvatno </a:t>
            </a:r>
            <a:r>
              <a:rPr lang="sr-Latn-CS" sz="2400" b="1" smtClean="0"/>
              <a:t>kažnjavanje</a:t>
            </a:r>
            <a:r>
              <a:rPr lang="sr-Latn-CS" sz="2400" smtClean="0"/>
              <a:t> devijantnog ponašanja</a:t>
            </a:r>
          </a:p>
          <a:p>
            <a:pPr marL="319088" indent="-319088">
              <a:lnSpc>
                <a:spcPct val="110000"/>
              </a:lnSpc>
              <a:buSzPct val="103000"/>
              <a:buFont typeface="Arial" charset="0"/>
              <a:buChar char="•"/>
            </a:pPr>
            <a:r>
              <a:rPr lang="sr-Latn-CS" sz="2400" b="1" smtClean="0"/>
              <a:t>Modelovanje</a:t>
            </a:r>
            <a:r>
              <a:rPr lang="sr-Latn-CS" sz="2400" smtClean="0"/>
              <a:t> roditelja njihovim agresivnim/antisocijalnim ponašanjem</a:t>
            </a:r>
          </a:p>
          <a:p>
            <a:pPr marL="319088" indent="-319088">
              <a:lnSpc>
                <a:spcPct val="110000"/>
              </a:lnSpc>
              <a:buSzPct val="103000"/>
              <a:buFont typeface="Arial" charset="0"/>
              <a:buChar char="•"/>
            </a:pPr>
            <a:r>
              <a:rPr lang="sr-Latn-CS" sz="2400" smtClean="0"/>
              <a:t>Neadekvatna </a:t>
            </a:r>
            <a:r>
              <a:rPr lang="sr-Latn-CS" sz="2400" b="1" smtClean="0"/>
              <a:t>supervizija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9C28FB66-62D5-4E85-AF82-6CD001067BB5}" type="slidenum">
              <a:rPr lang="sr-Latn-CS"/>
              <a:pPr>
                <a:defRPr/>
              </a:pPr>
              <a:t>4</a:t>
            </a:fld>
            <a:endParaRPr lang="sr-Latn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04850"/>
            <a:ext cx="8229600" cy="1295400"/>
          </a:xfrm>
        </p:spPr>
        <p:txBody>
          <a:bodyPr/>
          <a:lstStyle/>
          <a:p>
            <a:r>
              <a:rPr lang="en-US" sz="3200" b="1" smtClean="0"/>
              <a:t>Nedostatak pozitivnih afektivnih odnosa roditelja prema detetu</a:t>
            </a:r>
            <a:endParaRPr lang="sr-Latn-CS" sz="3200" b="1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214563"/>
            <a:ext cx="8229600" cy="4110037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b="1" smtClean="0"/>
              <a:t>ravnodušnost</a:t>
            </a:r>
            <a:r>
              <a:rPr lang="en-US" smtClean="0"/>
              <a:t>, povlačenje, izbegavanje deteta</a:t>
            </a:r>
          </a:p>
          <a:p>
            <a:pPr>
              <a:lnSpc>
                <a:spcPct val="150000"/>
              </a:lnSpc>
            </a:pPr>
            <a:r>
              <a:rPr lang="en-US" b="1" smtClean="0"/>
              <a:t>hostilnost</a:t>
            </a:r>
            <a:r>
              <a:rPr lang="en-US" smtClean="0"/>
              <a:t>, kritičnost, otvoreno odbacivanje. </a:t>
            </a:r>
            <a:endParaRPr lang="sr-Latn-CS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b="1" i="1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b="1" smtClean="0">
                <a:sym typeface="Wingdings" pitchFamily="2" charset="2"/>
              </a:rPr>
              <a:t></a:t>
            </a:r>
            <a:r>
              <a:rPr lang="en-US" i="1" smtClean="0"/>
              <a:t>Voditi računa o </a:t>
            </a:r>
            <a:r>
              <a:rPr lang="en-US" b="1" i="1" smtClean="0"/>
              <a:t>uticaju karakteristika dece </a:t>
            </a:r>
            <a:r>
              <a:rPr lang="en-US" i="1" smtClean="0"/>
              <a:t>na ponašanje roditelja</a:t>
            </a:r>
            <a:endParaRPr lang="sr-Latn-C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7821CC62-25C9-4664-9C9A-950EBAB9E48C}" type="slidenum">
              <a:rPr lang="sr-Latn-CS"/>
              <a:pPr>
                <a:defRPr/>
              </a:pPr>
              <a:t>5</a:t>
            </a:fld>
            <a:endParaRPr lang="sr-Latn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04850"/>
            <a:ext cx="8229600" cy="795338"/>
          </a:xfrm>
        </p:spPr>
        <p:txBody>
          <a:bodyPr/>
          <a:lstStyle/>
          <a:p>
            <a:r>
              <a:rPr lang="en-US" sz="3200" b="1" smtClean="0"/>
              <a:t>Nedovoljna </a:t>
            </a:r>
            <a:r>
              <a:rPr lang="sr-Latn-CS" sz="3200" b="1" smtClean="0"/>
              <a:t>osetljivost </a:t>
            </a:r>
            <a:r>
              <a:rPr lang="en-US" sz="3200" b="1" smtClean="0"/>
              <a:t>i responsivnost roditelja</a:t>
            </a:r>
            <a:endParaRPr lang="sr-Latn-CS" sz="3200" b="1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85938"/>
            <a:ext cx="8229600" cy="4538662"/>
          </a:xfrm>
        </p:spPr>
        <p:txBody>
          <a:bodyPr/>
          <a:lstStyle/>
          <a:p>
            <a:pPr marL="319088" indent="-319088">
              <a:spcBef>
                <a:spcPts val="1200"/>
              </a:spcBef>
              <a:buFont typeface="Wingdings" pitchFamily="2" charset="2"/>
              <a:buNone/>
            </a:pPr>
            <a:r>
              <a:rPr lang="sr-Latn-CS" sz="2400" b="1" smtClean="0"/>
              <a:t>Osetljivost</a:t>
            </a:r>
            <a:r>
              <a:rPr lang="sr-Latn-CS" sz="2400" i="1" smtClean="0"/>
              <a:t>: </a:t>
            </a:r>
            <a:r>
              <a:rPr lang="sr-Latn-CS" sz="2400" smtClean="0"/>
              <a:t>praćenje detetovog ponašanja i prepoznavanja detetovih potreba </a:t>
            </a:r>
          </a:p>
          <a:p>
            <a:pPr marL="319088" indent="-319088">
              <a:spcBef>
                <a:spcPts val="1200"/>
              </a:spcBef>
              <a:buFont typeface="Wingdings" pitchFamily="2" charset="2"/>
              <a:buNone/>
            </a:pPr>
            <a:r>
              <a:rPr lang="sr-Latn-CS" sz="2400" b="1" smtClean="0"/>
              <a:t>Responsivnost</a:t>
            </a:r>
            <a:r>
              <a:rPr lang="sr-Latn-CS" sz="2400" smtClean="0"/>
              <a:t>: komplementarno reagovanje roditelja u pravcu zadovoljenja dečijih potreba </a:t>
            </a:r>
          </a:p>
          <a:p>
            <a:pPr marL="319088" indent="-319088">
              <a:spcBef>
                <a:spcPts val="1200"/>
              </a:spcBef>
              <a:buFont typeface="Wingdings" pitchFamily="2" charset="2"/>
              <a:buNone/>
            </a:pPr>
            <a:r>
              <a:rPr lang="en-US" sz="2400" b="1" smtClean="0"/>
              <a:t>Roditelj nema</a:t>
            </a:r>
            <a:r>
              <a:rPr lang="en-US" sz="2400" smtClean="0"/>
              <a:t>:</a:t>
            </a:r>
          </a:p>
          <a:p>
            <a:pPr marL="319088" indent="-319088">
              <a:lnSpc>
                <a:spcPct val="80000"/>
              </a:lnSpc>
              <a:buFont typeface="Arial" charset="0"/>
              <a:buChar char="•"/>
            </a:pPr>
            <a:r>
              <a:rPr lang="en-US" sz="2400" b="1" smtClean="0"/>
              <a:t>vremena</a:t>
            </a:r>
          </a:p>
          <a:p>
            <a:pPr marL="319088" indent="-319088">
              <a:lnSpc>
                <a:spcPct val="80000"/>
              </a:lnSpc>
              <a:buFont typeface="Arial" charset="0"/>
              <a:buChar char="•"/>
            </a:pPr>
            <a:r>
              <a:rPr lang="en-US" sz="2400" b="1" smtClean="0"/>
              <a:t>energije</a:t>
            </a:r>
            <a:r>
              <a:rPr lang="en-US" sz="2400" smtClean="0"/>
              <a:t> (siromaštvo, bolest, mnogočlana porodica itd) </a:t>
            </a:r>
          </a:p>
          <a:p>
            <a:pPr marL="319088" indent="-319088">
              <a:lnSpc>
                <a:spcPct val="80000"/>
              </a:lnSpc>
              <a:buFont typeface="Arial" charset="0"/>
              <a:buChar char="•"/>
            </a:pPr>
            <a:r>
              <a:rPr lang="en-US" sz="2400" b="1" smtClean="0"/>
              <a:t>kognitivne</a:t>
            </a:r>
            <a:r>
              <a:rPr lang="en-US" sz="2400" smtClean="0"/>
              <a:t> </a:t>
            </a:r>
            <a:r>
              <a:rPr lang="en-US" sz="2400" b="1" smtClean="0"/>
              <a:t>veštine</a:t>
            </a:r>
            <a:r>
              <a:rPr lang="en-US" sz="2400" smtClean="0"/>
              <a:t> (edukat</a:t>
            </a:r>
            <a:r>
              <a:rPr lang="sr-Latn-CS" sz="2400" smtClean="0"/>
              <a:t>i</a:t>
            </a:r>
            <a:r>
              <a:rPr lang="en-US" sz="2400" smtClean="0"/>
              <a:t>vno zapušteni, mentalno zaostali</a:t>
            </a:r>
            <a:r>
              <a:rPr lang="sr-Latn-CS" sz="2400" smtClean="0"/>
              <a:t>..</a:t>
            </a:r>
            <a:r>
              <a:rPr lang="en-US" sz="2400" smtClean="0"/>
              <a:t>.)</a:t>
            </a:r>
          </a:p>
          <a:p>
            <a:pPr marL="319088" indent="-319088">
              <a:lnSpc>
                <a:spcPct val="80000"/>
              </a:lnSpc>
              <a:buFont typeface="Arial" charset="0"/>
              <a:buChar char="•"/>
            </a:pPr>
            <a:r>
              <a:rPr lang="en-US" sz="2400" b="1" smtClean="0"/>
              <a:t>otvorenosti</a:t>
            </a:r>
            <a:r>
              <a:rPr lang="en-US" sz="2400" smtClean="0"/>
              <a:t> (unutrašnje blokade tipa strahova ili predrasuda) </a:t>
            </a:r>
            <a:endParaRPr lang="sr-Latn-CS" sz="240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23258C5B-CD6A-45BA-8372-FEA8514AD2D8}" type="slidenum">
              <a:rPr lang="sr-Latn-CS"/>
              <a:pPr>
                <a:defRPr/>
              </a:pPr>
              <a:t>6</a:t>
            </a:fld>
            <a:endParaRPr lang="sr-Latn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smtClean="0"/>
              <a:t>Neadekvatno prepoznavanje </a:t>
            </a:r>
            <a:r>
              <a:rPr lang="sr-Latn-CS" sz="3200" b="1" smtClean="0"/>
              <a:t/>
            </a:r>
            <a:br>
              <a:rPr lang="sr-Latn-CS" sz="3200" b="1" smtClean="0"/>
            </a:br>
            <a:r>
              <a:rPr lang="en-US" sz="3200" b="1" smtClean="0"/>
              <a:t>devijantnog ponašanj</a:t>
            </a:r>
            <a:r>
              <a:rPr lang="sr-Latn-CS" sz="3200" b="1" smtClean="0"/>
              <a:t>a/1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  <a:buFont typeface="Wingdings" pitchFamily="2" charset="2"/>
              <a:buNone/>
            </a:pPr>
            <a:r>
              <a:rPr lang="en-US" smtClean="0"/>
              <a:t>Roditeljima nedostaju veštine </a:t>
            </a:r>
            <a:r>
              <a:rPr lang="en-US" b="1" smtClean="0"/>
              <a:t>tačnog klasifikovanja </a:t>
            </a:r>
            <a:r>
              <a:rPr lang="en-US" smtClean="0"/>
              <a:t>problematičnog ponašanja:</a:t>
            </a:r>
            <a:endParaRPr lang="en-US" b="1" smtClean="0"/>
          </a:p>
          <a:p>
            <a:pPr>
              <a:spcBef>
                <a:spcPts val="1200"/>
              </a:spcBef>
            </a:pPr>
            <a:r>
              <a:rPr lang="en-US" b="1" smtClean="0"/>
              <a:t>lakše </a:t>
            </a:r>
            <a:r>
              <a:rPr lang="en-US" smtClean="0"/>
              <a:t>detetovo ponašanje klasifikuju kao </a:t>
            </a:r>
            <a:r>
              <a:rPr lang="en-US" b="1" smtClean="0"/>
              <a:t>devijantno</a:t>
            </a:r>
            <a:endParaRPr lang="en-US" smtClean="0"/>
          </a:p>
          <a:p>
            <a:pPr>
              <a:spcBef>
                <a:spcPts val="1200"/>
              </a:spcBef>
            </a:pPr>
            <a:r>
              <a:rPr lang="en-US" b="1" smtClean="0"/>
              <a:t>ozbiljne </a:t>
            </a:r>
            <a:r>
              <a:rPr lang="en-US" smtClean="0"/>
              <a:t>prestupe klasifikuju kao </a:t>
            </a:r>
            <a:r>
              <a:rPr lang="en-US" b="1" smtClean="0"/>
              <a:t>nedevijantne</a:t>
            </a:r>
          </a:p>
          <a:p>
            <a:pPr>
              <a:spcBef>
                <a:spcPts val="1200"/>
              </a:spcBef>
              <a:buFont typeface="Wingdings" pitchFamily="2" charset="2"/>
              <a:buNone/>
            </a:pPr>
            <a:endParaRPr lang="sr-Latn-CS" b="1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85F99779-0AC7-4D4C-99E7-B34453EA72D7}" type="slidenum">
              <a:rPr lang="sr-Latn-CS"/>
              <a:pPr>
                <a:defRPr/>
              </a:pPr>
              <a:t>7</a:t>
            </a:fld>
            <a:endParaRPr lang="sr-Latn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04850"/>
            <a:ext cx="8229600" cy="1223963"/>
          </a:xfrm>
        </p:spPr>
        <p:txBody>
          <a:bodyPr/>
          <a:lstStyle/>
          <a:p>
            <a:r>
              <a:rPr lang="en-US" sz="3200" b="1" smtClean="0"/>
              <a:t>Neadekvatno prepoznavanje </a:t>
            </a:r>
            <a:r>
              <a:rPr lang="sr-Latn-CS" sz="3200" b="1" smtClean="0"/>
              <a:t/>
            </a:r>
            <a:br>
              <a:rPr lang="sr-Latn-CS" sz="3200" b="1" smtClean="0"/>
            </a:br>
            <a:r>
              <a:rPr lang="en-US" sz="3200" b="1" smtClean="0"/>
              <a:t>devijantnog ponašanja</a:t>
            </a:r>
            <a:r>
              <a:rPr lang="sr-Latn-CS" sz="3200" b="1" smtClean="0"/>
              <a:t>/2 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214563"/>
            <a:ext cx="8229600" cy="4110037"/>
          </a:xfrm>
        </p:spPr>
        <p:txBody>
          <a:bodyPr/>
          <a:lstStyle/>
          <a:p>
            <a:pPr marL="319088" indent="-319088">
              <a:lnSpc>
                <a:spcPct val="90000"/>
              </a:lnSpc>
              <a:buFont typeface="Wingdings 2" pitchFamily="18" charset="2"/>
              <a:buNone/>
            </a:pPr>
            <a:r>
              <a:rPr lang="sr-Latn-CS" sz="2400" b="1" smtClean="0"/>
              <a:t>Karakteristike roditelja </a:t>
            </a:r>
            <a:r>
              <a:rPr lang="sr-Latn-CS" sz="2400" smtClean="0"/>
              <a:t>koje povećavaju rizik za neadekvatno prepoznavanje devijantnog ponašanja:</a:t>
            </a:r>
          </a:p>
          <a:p>
            <a:pPr marL="319088" indent="-319088">
              <a:lnSpc>
                <a:spcPct val="90000"/>
              </a:lnSpc>
              <a:buFont typeface="Arial" charset="0"/>
              <a:buChar char="•"/>
            </a:pPr>
            <a:r>
              <a:rPr lang="sr-Latn-CS" sz="2400" b="1" smtClean="0"/>
              <a:t>Distorzija realnosti:</a:t>
            </a:r>
            <a:endParaRPr lang="sr-Latn-CS" sz="2400" smtClean="0"/>
          </a:p>
          <a:p>
            <a:pPr marL="685800" lvl="1" indent="-319088">
              <a:lnSpc>
                <a:spcPct val="90000"/>
              </a:lnSpc>
              <a:buFont typeface="Wingdings" pitchFamily="2" charset="2"/>
              <a:buChar char=""/>
            </a:pPr>
            <a:r>
              <a:rPr lang="sr-Latn-CS" sz="2200" smtClean="0"/>
              <a:t>negira problem kod deteta da bi </a:t>
            </a:r>
            <a:r>
              <a:rPr lang="sr-Latn-CS" sz="2200" b="1" smtClean="0"/>
              <a:t>zadržao svoje idealizacije</a:t>
            </a:r>
            <a:endParaRPr lang="sr-Latn-CS" sz="2200" smtClean="0"/>
          </a:p>
          <a:p>
            <a:pPr marL="685800" lvl="1" indent="-319088">
              <a:lnSpc>
                <a:spcPct val="90000"/>
              </a:lnSpc>
              <a:buFont typeface="Wingdings" pitchFamily="2" charset="2"/>
              <a:buChar char=""/>
            </a:pPr>
            <a:r>
              <a:rPr lang="sr-Latn-CS" sz="2200" smtClean="0"/>
              <a:t>negira problem kod deteta da se </a:t>
            </a:r>
            <a:r>
              <a:rPr lang="sr-Latn-CS" sz="2200" b="1" smtClean="0"/>
              <a:t>ne bi bavio </a:t>
            </a:r>
            <a:r>
              <a:rPr lang="sr-Latn-CS" sz="2200" smtClean="0"/>
              <a:t>time</a:t>
            </a:r>
          </a:p>
          <a:p>
            <a:pPr marL="685800" lvl="1" indent="-319088">
              <a:lnSpc>
                <a:spcPct val="90000"/>
              </a:lnSpc>
              <a:buFont typeface="Wingdings" pitchFamily="2" charset="2"/>
              <a:buChar char=""/>
            </a:pPr>
            <a:r>
              <a:rPr lang="sr-Latn-CS" sz="2200" b="1" smtClean="0"/>
              <a:t>projektuje</a:t>
            </a:r>
            <a:r>
              <a:rPr lang="sr-Latn-CS" sz="2200" smtClean="0"/>
              <a:t> sopstveni problem u dete </a:t>
            </a:r>
          </a:p>
          <a:p>
            <a:pPr marL="319088" indent="-319088">
              <a:lnSpc>
                <a:spcPct val="90000"/>
              </a:lnSpc>
            </a:pPr>
            <a:r>
              <a:rPr lang="sr-Latn-CS" sz="2400" b="1" smtClean="0"/>
              <a:t>Nema jasne granice </a:t>
            </a:r>
            <a:r>
              <a:rPr lang="sr-Latn-CS" sz="2400" smtClean="0"/>
              <a:t>dopuštenog ponašanja</a:t>
            </a:r>
          </a:p>
          <a:p>
            <a:pPr marL="319088" indent="-319088">
              <a:lnSpc>
                <a:spcPct val="90000"/>
              </a:lnSpc>
            </a:pPr>
            <a:r>
              <a:rPr lang="sr-Latn-CS" sz="2400" smtClean="0"/>
              <a:t>Usvojeni nekih </a:t>
            </a:r>
            <a:r>
              <a:rPr lang="sr-Latn-CS" sz="2400" b="1" smtClean="0"/>
              <a:t>drugi (devijantni) standardi </a:t>
            </a:r>
            <a:r>
              <a:rPr lang="sr-Latn-CS" sz="2400" smtClean="0"/>
              <a:t>ponašanja</a:t>
            </a:r>
          </a:p>
          <a:p>
            <a:pPr marL="319088" indent="-319088">
              <a:lnSpc>
                <a:spcPct val="90000"/>
              </a:lnSpc>
            </a:pPr>
            <a:r>
              <a:rPr lang="sr-Latn-CS" sz="2400" b="1" smtClean="0"/>
              <a:t>Devijantno roditeljsko ponašanje </a:t>
            </a:r>
            <a:r>
              <a:rPr lang="sr-Latn-CS" sz="2400" smtClean="0"/>
              <a:t>(poruka da je dozvoljeno)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F564F92D-9B4B-495C-935C-02966BE23001}" type="slidenum">
              <a:rPr lang="sr-Latn-CS"/>
              <a:pPr>
                <a:defRPr/>
              </a:pPr>
              <a:t>8</a:t>
            </a:fld>
            <a:endParaRPr lang="sr-Latn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smtClean="0"/>
              <a:t>Neadekvatno kažnjavanje </a:t>
            </a:r>
            <a:r>
              <a:rPr lang="sr-Latn-CS" sz="3200" b="1" smtClean="0"/>
              <a:t/>
            </a:r>
            <a:br>
              <a:rPr lang="sr-Latn-CS" sz="3200" b="1" smtClean="0"/>
            </a:br>
            <a:r>
              <a:rPr lang="en-US" sz="3200" b="1" smtClean="0"/>
              <a:t>devijanog ponašanja</a:t>
            </a:r>
            <a:endParaRPr lang="sr-Latn-CS" sz="3200" b="1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143125"/>
            <a:ext cx="8229600" cy="4181475"/>
          </a:xfrm>
        </p:spPr>
        <p:txBody>
          <a:bodyPr/>
          <a:lstStyle/>
          <a:p>
            <a:pPr>
              <a:spcBef>
                <a:spcPts val="600"/>
              </a:spcBef>
              <a:buFont typeface="Wingdings 2" pitchFamily="18" charset="2"/>
              <a:buNone/>
            </a:pPr>
            <a:r>
              <a:rPr lang="sr-Latn-CS" sz="2400" b="1" smtClean="0"/>
              <a:t>Disciplinski stilovi </a:t>
            </a:r>
            <a:r>
              <a:rPr lang="sr-Latn-CS" sz="2400" smtClean="0"/>
              <a:t>koji povećavaju rizik za antisocijalno ponašanje :</a:t>
            </a:r>
            <a:r>
              <a:rPr lang="sr-Latn-CS" sz="2400" b="1" smtClean="0"/>
              <a:t> </a:t>
            </a:r>
          </a:p>
          <a:p>
            <a:pPr>
              <a:spcBef>
                <a:spcPts val="600"/>
              </a:spcBef>
            </a:pPr>
            <a:r>
              <a:rPr lang="sr-Latn-CS" sz="2400" b="1" smtClean="0"/>
              <a:t>nekonzistetno disciplinovanje</a:t>
            </a:r>
          </a:p>
          <a:p>
            <a:pPr>
              <a:spcBef>
                <a:spcPts val="600"/>
              </a:spcBef>
            </a:pPr>
            <a:r>
              <a:rPr lang="sr-Latn-CS" sz="2400" b="1" smtClean="0"/>
              <a:t>preterano strogo disciplinovanje</a:t>
            </a:r>
            <a:endParaRPr lang="sr-Latn-CS" sz="2400" smtClean="0"/>
          </a:p>
          <a:p>
            <a:pPr>
              <a:spcBef>
                <a:spcPts val="1200"/>
              </a:spcBef>
              <a:buFont typeface="Wingdings" pitchFamily="2" charset="2"/>
              <a:buNone/>
            </a:pPr>
            <a:r>
              <a:rPr lang="sr-Latn-CS" sz="2400" smtClean="0"/>
              <a:t>Roditeljima mogu da </a:t>
            </a:r>
            <a:r>
              <a:rPr lang="sr-Latn-CS" sz="2400" b="1" smtClean="0"/>
              <a:t>nedostaju veštine</a:t>
            </a:r>
            <a:r>
              <a:rPr lang="sr-Latn-CS" sz="2400" smtClean="0"/>
              <a:t>:</a:t>
            </a:r>
          </a:p>
          <a:p>
            <a:pPr>
              <a:spcBef>
                <a:spcPts val="600"/>
              </a:spcBef>
            </a:pPr>
            <a:r>
              <a:rPr lang="sr-Latn-CS" sz="2400" b="1" smtClean="0"/>
              <a:t>ignorisanja trivijalnih </a:t>
            </a:r>
            <a:r>
              <a:rPr lang="sr-Latn-CS" sz="2400" smtClean="0"/>
              <a:t>koersivnih, prinudnih dogadjaja </a:t>
            </a:r>
          </a:p>
          <a:p>
            <a:pPr>
              <a:spcBef>
                <a:spcPts val="600"/>
              </a:spcBef>
            </a:pPr>
            <a:r>
              <a:rPr lang="sr-Latn-CS" sz="2400" b="1" smtClean="0"/>
              <a:t>konzistencije</a:t>
            </a:r>
            <a:r>
              <a:rPr lang="sr-Latn-CS" sz="2400" smtClean="0"/>
              <a:t> u </a:t>
            </a:r>
            <a:r>
              <a:rPr lang="sr-Latn-CS" sz="2400" b="1" smtClean="0"/>
              <a:t>kontroli i kažnjavanju </a:t>
            </a:r>
            <a:r>
              <a:rPr lang="sr-Latn-CS" sz="2400" smtClean="0"/>
              <a:t>ozbiljnijih prekršaja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2D592908-A6F0-4EA5-9D53-DBA059AA8AD6}" type="slidenum">
              <a:rPr lang="sr-Latn-CS"/>
              <a:pPr>
                <a:defRPr/>
              </a:pPr>
              <a:t>9</a:t>
            </a:fld>
            <a:endParaRPr lang="sr-Latn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1056</TotalTime>
  <Words>728</Words>
  <Application>Microsoft Office PowerPoint</Application>
  <PresentationFormat>On-screen Show (4:3)</PresentationFormat>
  <Paragraphs>150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Flow</vt:lpstr>
      <vt:lpstr>         </vt:lpstr>
      <vt:lpstr>Faktori rizika antisocijalnog ponašanja </vt:lpstr>
      <vt:lpstr>PORODIČNI UTICAJI</vt:lpstr>
      <vt:lpstr>Porodični uticaji koji promovišu  antisocijalno ponašanje</vt:lpstr>
      <vt:lpstr>Nedostatak pozitivnih afektivnih odnosa roditelja prema detetu</vt:lpstr>
      <vt:lpstr>Nedovoljna osetljivost i responsivnost roditelja</vt:lpstr>
      <vt:lpstr>Neadekvatno prepoznavanje  devijantnog ponašanja/1</vt:lpstr>
      <vt:lpstr>Neadekvatno prepoznavanje  devijantnog ponašanja/2 </vt:lpstr>
      <vt:lpstr>Neadekvatno kažnjavanje  devijanog ponašanja</vt:lpstr>
      <vt:lpstr>Modelovanje roditelja njihovim agresivnim/antisocijalnim ponašanjem</vt:lpstr>
      <vt:lpstr>Neadekvatna supervizija</vt:lpstr>
      <vt:lpstr>Snaga negativnih roditeljskih uticaja</vt:lpstr>
      <vt:lpstr>Nedostatak pozitivnih porodičnih uticaja</vt:lpstr>
      <vt:lpstr>Specifično za antisocijalni razvoj u porodici</vt:lpstr>
      <vt:lpstr>INDIVIDUALNI FAKTORI RIZIKA</vt:lpstr>
      <vt:lpstr>Hiperaktivnost,  smanjena samokontrola, agresivnost</vt:lpstr>
      <vt:lpstr>Problemi adekvatnog razumevanja situacije</vt:lpstr>
      <vt:lpstr>Neadekvatne strategije prevazilaženja problema i niska socijalna kompetencija</vt:lpstr>
      <vt:lpstr>Literatura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FORENZIČKA PSIHOLOGIJA</dc:title>
  <dc:creator>user</dc:creator>
  <cp:lastModifiedBy>Jasna</cp:lastModifiedBy>
  <cp:revision>38</cp:revision>
  <dcterms:created xsi:type="dcterms:W3CDTF">2009-03-11T17:03:11Z</dcterms:created>
  <dcterms:modified xsi:type="dcterms:W3CDTF">2020-03-24T14:39:46Z</dcterms:modified>
</cp:coreProperties>
</file>