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8"/>
  </p:notesMasterIdLst>
  <p:handoutMasterIdLst>
    <p:handoutMasterId r:id="rId19"/>
  </p:handoutMasterIdLst>
  <p:sldIdLst>
    <p:sldId id="410" r:id="rId2"/>
    <p:sldId id="376" r:id="rId3"/>
    <p:sldId id="379" r:id="rId4"/>
    <p:sldId id="374" r:id="rId5"/>
    <p:sldId id="404" r:id="rId6"/>
    <p:sldId id="406" r:id="rId7"/>
    <p:sldId id="405" r:id="rId8"/>
    <p:sldId id="408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11" r:id="rId1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>
      <p:cViewPr varScale="1">
        <p:scale>
          <a:sx n="53" d="100"/>
          <a:sy n="53" d="100"/>
        </p:scale>
        <p:origin x="-8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AA64340-34CC-4167-B01B-9E811DADC1F0}" type="datetimeFigureOut">
              <a:rPr lang="sr-Latn-CS"/>
              <a:pPr>
                <a:defRPr/>
              </a:pPr>
              <a:t>24.3.2020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F53795C-813F-4235-A664-0619D980CF4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7BE3286-D7A9-4B15-8548-35C2211C9382}" type="datetimeFigureOut">
              <a:rPr lang="sr-Latn-CS"/>
              <a:pPr>
                <a:defRPr/>
              </a:pPr>
              <a:t>24.3.2020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9163AC0-EF49-4218-B96E-03517A9A648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163AC0-EF49-4218-B96E-03517A9A648B}" type="slidenum">
              <a:rPr lang="sr-Latn-CS" smtClean="0"/>
              <a:pPr>
                <a:defRPr/>
              </a:pPr>
              <a:t>16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62E67-B9D5-41AD-8F62-2DD389C66EA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19449-C00A-4E29-A6E4-D7FA4AAAA5D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E59B-7C82-4743-A990-019D968E750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BE0E5-58D0-4931-B062-538A38A6127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B1A79-624F-4ADC-A61E-5C64A0FE7C5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4AD92-6070-43A8-BBA0-30DDD5D3033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D5EA1-C1F6-43E5-ADCB-0C930133496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E7B7-EC10-4D11-839A-30ECFBA9D9C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1B34D-57E8-4C43-8936-BDC663D1E07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70F50-E21A-4C4E-AC62-F5A8EFE4B2E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B75AC-A810-4401-9C02-9643C005703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B8D8304-C129-4205-AD5B-5BCA6A78B61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1" r:id="rId2"/>
    <p:sldLayoutId id="2147483800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801" r:id="rId9"/>
    <p:sldLayoutId id="2147483797" r:id="rId10"/>
    <p:sldLayoutId id="21474837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endParaRPr lang="sr-Latn-CS" sz="3600" dirty="0" smtClean="0">
              <a:solidFill>
                <a:schemeClr val="tx2">
                  <a:satMod val="130000"/>
                </a:schemeClr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764704"/>
            <a:ext cx="6753225" cy="5500688"/>
          </a:xfrm>
        </p:spPr>
        <p:txBody>
          <a:bodyPr/>
          <a:lstStyle/>
          <a:p>
            <a:pPr marR="0" algn="l"/>
            <a:r>
              <a:rPr lang="en-US" sz="2400" dirty="0" smtClean="0">
                <a:latin typeface="Arial" charset="0"/>
              </a:rPr>
              <a:t>SOCIJ</a:t>
            </a:r>
            <a:r>
              <a:rPr lang="sr-Latn-CS" sz="2400" dirty="0" smtClean="0">
                <a:latin typeface="Arial" charset="0"/>
              </a:rPr>
              <a:t>AL</a:t>
            </a:r>
            <a:r>
              <a:rPr lang="en-US" sz="2400" dirty="0" smtClean="0">
                <a:latin typeface="Arial" charset="0"/>
              </a:rPr>
              <a:t>NI RAD SA DECOM I MLADIMA </a:t>
            </a:r>
            <a:endParaRPr lang="sr-Latn-CS" sz="2400" dirty="0" smtClean="0">
              <a:latin typeface="Arial" charset="0"/>
            </a:endParaRPr>
          </a:p>
          <a:p>
            <a:pPr marR="0" algn="l"/>
            <a:r>
              <a:rPr lang="sr-Latn-CS" sz="2400" dirty="0" smtClean="0">
                <a:latin typeface="Arial" charset="0"/>
              </a:rPr>
              <a:t>SA PROBLEMIMA </a:t>
            </a:r>
            <a:r>
              <a:rPr lang="en-US" sz="2400" dirty="0" smtClean="0">
                <a:latin typeface="Arial" charset="0"/>
              </a:rPr>
              <a:t>U </a:t>
            </a:r>
            <a:r>
              <a:rPr lang="sr-Latn-CS" sz="2400" dirty="0" smtClean="0">
                <a:latin typeface="Arial" charset="0"/>
              </a:rPr>
              <a:t>PONAŠANJ</a:t>
            </a:r>
            <a:r>
              <a:rPr lang="en-US" sz="2400" dirty="0" smtClean="0">
                <a:latin typeface="Arial" charset="0"/>
              </a:rPr>
              <a:t>U</a:t>
            </a:r>
            <a:r>
              <a:rPr lang="sr-Latn-CS" sz="2400" dirty="0" smtClean="0">
                <a:latin typeface="Arial" charset="0"/>
              </a:rPr>
              <a:t> I U SUKOBU SA ZAKONOM </a:t>
            </a:r>
          </a:p>
          <a:p>
            <a:pPr marR="0" algn="l"/>
            <a:r>
              <a:rPr lang="sr-Latn-CS" sz="2400" i="1" dirty="0" smtClean="0">
                <a:latin typeface="Arial" pitchFamily="34" charset="0"/>
                <a:cs typeface="Arial" pitchFamily="34" charset="0"/>
              </a:rPr>
              <a:t>Jasna Hrnčić</a:t>
            </a:r>
          </a:p>
          <a:p>
            <a:pPr marR="0"/>
            <a:endParaRPr lang="sr-Latn-CS" dirty="0" smtClean="0"/>
          </a:p>
          <a:p>
            <a:pPr marR="0"/>
            <a:endParaRPr lang="sr-Latn-RS" sz="2800" dirty="0" smtClean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INDIVIDUALNI PLAN ZAŠTITE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lvl="1" algn="l" eaLnBrk="1" hangingPunct="1">
              <a:buFont typeface="Wingdings" pitchFamily="2" charset="2"/>
              <a:buChar char="q"/>
            </a:pPr>
            <a:r>
              <a:rPr lang="en-US" dirty="0" err="1" smtClean="0"/>
              <a:t>Procena</a:t>
            </a:r>
            <a:r>
              <a:rPr lang="en-US" dirty="0" smtClean="0"/>
              <a:t> </a:t>
            </a:r>
            <a:r>
              <a:rPr lang="sr-Latn-CS" dirty="0" smtClean="0"/>
              <a:t>rizika</a:t>
            </a:r>
          </a:p>
          <a:p>
            <a:pPr lvl="1" algn="l" eaLnBrk="1" hangingPunct="1">
              <a:buFont typeface="Wingdings" pitchFamily="2" charset="2"/>
              <a:buChar char="q"/>
            </a:pPr>
            <a:r>
              <a:rPr lang="sr-Latn-CS" dirty="0" smtClean="0"/>
              <a:t>Procena snaga</a:t>
            </a:r>
            <a:endParaRPr lang="en-US" dirty="0" smtClean="0"/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MOGUĆNOSTI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PREDIKCIJE</a:t>
            </a:r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MOGUĆNOSTI PROMENE</a:t>
            </a:r>
            <a:r>
              <a:rPr lang="sr-Latn-CS" sz="2800" dirty="0" smtClean="0"/>
              <a:t> </a:t>
            </a:r>
            <a:endParaRPr lang="sr-Latn-CS" sz="2800" b="1" dirty="0" smtClean="0">
              <a:latin typeface="Arial" pitchFamily="34" charset="0"/>
              <a:cs typeface="Arial" pitchFamily="34" charset="0"/>
            </a:endParaRPr>
          </a:p>
          <a:p>
            <a:pPr marR="0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D4ABE-9B32-4F2B-BEAD-0577F9884207}" type="slidenum">
              <a:rPr lang="sr-Latn-CS"/>
              <a:pPr>
                <a:defRPr/>
              </a:pPr>
              <a:t>1</a:t>
            </a:fld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/>
              <a:t>Tipovi po početku i trajnosti </a:t>
            </a:r>
            <a:br>
              <a:rPr lang="sr-Latn-CS" sz="3200" b="1" smtClean="0"/>
            </a:br>
            <a:r>
              <a:rPr lang="sr-Latn-CS" sz="3200" b="1" smtClean="0"/>
              <a:t>antisocijalnog ponašanja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00250"/>
            <a:ext cx="8229600" cy="4429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l-PL" sz="2400" b="1" smtClean="0"/>
              <a:t>Perzistetno antisocijalno ponašanje </a:t>
            </a:r>
            <a:r>
              <a:rPr lang="pl-PL" sz="2400" smtClean="0"/>
              <a:t>(Mafitova): </a:t>
            </a:r>
          </a:p>
          <a:p>
            <a:pPr>
              <a:spcBef>
                <a:spcPts val="300"/>
              </a:spcBef>
            </a:pPr>
            <a:r>
              <a:rPr lang="pl-PL" sz="2400" smtClean="0"/>
              <a:t>AP počinje oko 9 – 10. g. i nastavlja se kroz odraslo doba. </a:t>
            </a:r>
          </a:p>
          <a:p>
            <a:pPr>
              <a:spcBef>
                <a:spcPts val="300"/>
              </a:spcBef>
            </a:pPr>
            <a:r>
              <a:rPr lang="pl-PL" sz="2400" smtClean="0"/>
              <a:t>Čine 5-6% kriminalaca koji izvrše oko 50% od ukupnog broja krivičnih dela. </a:t>
            </a:r>
          </a:p>
          <a:p>
            <a:pPr>
              <a:spcBef>
                <a:spcPts val="300"/>
              </a:spcBef>
            </a:pPr>
            <a:r>
              <a:rPr lang="pl-PL" sz="2400" smtClean="0"/>
              <a:t>Značajno više niza psihosocijalnih problema i poremećaja</a:t>
            </a:r>
            <a:endParaRPr lang="sr-Latn-CS" sz="2400" smtClean="0"/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pl-PL" sz="2400" b="1" smtClean="0"/>
              <a:t>Adolescencijom limitirano antisocijalno ponašanje:</a:t>
            </a:r>
          </a:p>
          <a:p>
            <a:pPr>
              <a:spcBef>
                <a:spcPct val="0"/>
              </a:spcBef>
            </a:pPr>
            <a:r>
              <a:rPr lang="pl-PL" sz="2400" smtClean="0"/>
              <a:t>počinju tek u adolescentnom uzrastu</a:t>
            </a:r>
          </a:p>
          <a:p>
            <a:pPr>
              <a:spcBef>
                <a:spcPct val="0"/>
              </a:spcBef>
            </a:pPr>
            <a:r>
              <a:rPr lang="pl-PL" sz="2400" smtClean="0"/>
              <a:t>ne pokazuju perzistentnost kriminalnog ponašanja u odraslom dobu. </a:t>
            </a:r>
          </a:p>
          <a:p>
            <a:pPr>
              <a:spcBef>
                <a:spcPct val="0"/>
              </a:spcBef>
            </a:pPr>
            <a:r>
              <a:rPr lang="pl-PL" sz="2400" smtClean="0"/>
              <a:t>ne karakteriše ih prisustvo mentalnih poremećaja. </a:t>
            </a:r>
          </a:p>
          <a:p>
            <a:pPr>
              <a:spcBef>
                <a:spcPts val="500"/>
              </a:spcBef>
              <a:buFont typeface="Wingdings 2" pitchFamily="18" charset="2"/>
              <a:buNone/>
            </a:pP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EF804-1F90-4133-B251-5021991C015E}" type="slidenum">
              <a:rPr lang="sr-Latn-CS" smtClean="0"/>
              <a:pPr>
                <a:defRPr/>
              </a:pPr>
              <a:t>10</a:t>
            </a:fld>
            <a:endParaRPr lang="sr-Latn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r>
              <a:rPr lang="it-IT" sz="3200" b="1" smtClean="0"/>
              <a:t>Tipo</a:t>
            </a:r>
            <a:r>
              <a:rPr lang="sr-Latn-CS" sz="3200" b="1" smtClean="0"/>
              <a:t>vi</a:t>
            </a:r>
            <a:r>
              <a:rPr lang="it-IT" sz="3200" b="1" smtClean="0"/>
              <a:t> po vrsti antisocijalnog ponašanja</a:t>
            </a:r>
            <a:endParaRPr lang="sr-Latn-CS" sz="32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/>
              <a:t>Louber </a:t>
            </a:r>
            <a:r>
              <a:rPr lang="pl-PL" sz="2400" smtClean="0"/>
              <a:t>:</a:t>
            </a:r>
            <a:r>
              <a:rPr lang="sr-Latn-CS" sz="2400" smtClean="0"/>
              <a:t> </a:t>
            </a:r>
          </a:p>
          <a:p>
            <a:pPr>
              <a:lnSpc>
                <a:spcPct val="90000"/>
              </a:lnSpc>
            </a:pPr>
            <a:r>
              <a:rPr lang="it-IT" sz="2400" b="1" smtClean="0"/>
              <a:t>Agresivno/mnogostrani tip</a:t>
            </a:r>
            <a:r>
              <a:rPr lang="sr-Latn-CS" sz="2400" smtClean="0"/>
              <a:t> (rani početak, loši socijalni odnosi, veći rizik za recidiv)</a:t>
            </a:r>
          </a:p>
          <a:p>
            <a:pPr>
              <a:lnSpc>
                <a:spcPct val="90000"/>
              </a:lnSpc>
            </a:pPr>
            <a:r>
              <a:rPr lang="en-US" sz="2400" b="1" u="sng" smtClean="0"/>
              <a:t>Neagresivan tip</a:t>
            </a:r>
            <a:r>
              <a:rPr lang="sr-Latn-CS" sz="2400" smtClean="0"/>
              <a:t> (kasni početak, bolji socijalni odnosi, manji rizik za recidiv)</a:t>
            </a:r>
          </a:p>
          <a:p>
            <a:pPr>
              <a:lnSpc>
                <a:spcPct val="90000"/>
              </a:lnSpc>
            </a:pPr>
            <a:r>
              <a:rPr lang="pl-PL" sz="2400" b="1" smtClean="0"/>
              <a:t>Tip ekskluzivne zloupotrebe supstanci</a:t>
            </a:r>
            <a:r>
              <a:rPr lang="sr-Latn-CS" sz="2400" smtClean="0"/>
              <a:t>  (zloupoteba u ranoj ili srednjoj adolescenciji, cilj AP – psihoaktiv. supst.)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/>
              <a:t>Louber i sar: </a:t>
            </a:r>
          </a:p>
          <a:p>
            <a:pPr>
              <a:lnSpc>
                <a:spcPct val="90000"/>
              </a:lnSpc>
            </a:pPr>
            <a:r>
              <a:rPr lang="it-IT" sz="2400" b="1" smtClean="0"/>
              <a:t>Problemi konflikta sa autoritetima</a:t>
            </a:r>
            <a:r>
              <a:rPr lang="it-IT" sz="2400" smtClean="0"/>
              <a:t> </a:t>
            </a:r>
            <a:r>
              <a:rPr lang="sr-Latn-CS" sz="2400" smtClean="0"/>
              <a:t>(najranije)</a:t>
            </a:r>
          </a:p>
          <a:p>
            <a:pPr>
              <a:lnSpc>
                <a:spcPct val="90000"/>
              </a:lnSpc>
            </a:pPr>
            <a:r>
              <a:rPr lang="pl-PL" sz="2400" b="1" smtClean="0"/>
              <a:t>Skriveni antisocijalni</a:t>
            </a:r>
            <a:r>
              <a:rPr lang="pl-PL" sz="2400" smtClean="0"/>
              <a:t> </a:t>
            </a:r>
            <a:r>
              <a:rPr lang="pl-PL" sz="2400" b="1" smtClean="0"/>
              <a:t>problemi</a:t>
            </a:r>
            <a:r>
              <a:rPr lang="pl-PL" sz="2400" smtClean="0"/>
              <a:t> </a:t>
            </a:r>
          </a:p>
          <a:p>
            <a:pPr>
              <a:lnSpc>
                <a:spcPct val="90000"/>
              </a:lnSpc>
            </a:pPr>
            <a:r>
              <a:rPr lang="pl-PL" sz="2400" b="1" smtClean="0"/>
              <a:t>Otvoreni antisocijalni</a:t>
            </a:r>
            <a:r>
              <a:rPr lang="pl-PL" sz="2400" smtClean="0"/>
              <a:t> </a:t>
            </a:r>
            <a:r>
              <a:rPr lang="pl-PL" sz="2400" b="1" smtClean="0"/>
              <a:t>problemi</a:t>
            </a:r>
            <a:r>
              <a:rPr lang="pl-PL" sz="2400" smtClean="0"/>
              <a:t> (često i skrivene forme)</a:t>
            </a: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0975D-1086-4660-8653-BF8538619608}" type="slidenum">
              <a:rPr lang="sr-Latn-CS" smtClean="0"/>
              <a:pPr>
                <a:defRPr/>
              </a:pPr>
              <a:t>11</a:t>
            </a:fld>
            <a:endParaRPr lang="sr-Latn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r>
              <a:rPr lang="sr-Latn-CS" sz="3200" b="1" smtClean="0"/>
              <a:t>Učinioci teškog nasilja i maloletne ubice</a:t>
            </a:r>
            <a:endParaRPr lang="en-US" sz="3200" b="1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28625" y="1714489"/>
            <a:ext cx="8715375" cy="48577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sz="2400" b="1" dirty="0" smtClean="0"/>
              <a:t>Učinioci teškog nasilja</a:t>
            </a:r>
            <a:r>
              <a:rPr lang="sr-Latn-CS" sz="2400" dirty="0" smtClean="0"/>
              <a:t>: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Veoma poremećene porodice,veliki broj i </a:t>
            </a:r>
            <a:r>
              <a:rPr lang="sr-Latn-CS" sz="2400" dirty="0" err="1" smtClean="0"/>
              <a:t>izraženost</a:t>
            </a:r>
            <a:r>
              <a:rPr lang="sr-Latn-CS" sz="2400" dirty="0" smtClean="0"/>
              <a:t> porodičnih faktora rizika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Psihotični simptomi, neurološka oštećenja, </a:t>
            </a:r>
            <a:r>
              <a:rPr lang="sr-Latn-CS" sz="2400" dirty="0" err="1" smtClean="0"/>
              <a:t>zloup</a:t>
            </a:r>
            <a:r>
              <a:rPr lang="sr-Latn-CS" sz="2400" dirty="0" smtClean="0"/>
              <a:t>. supstanci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Postojanje izrazitih </a:t>
            </a:r>
            <a:r>
              <a:rPr lang="sr-Latn-CS" sz="2400" dirty="0" err="1" smtClean="0"/>
              <a:t>stresora</a:t>
            </a:r>
            <a:endParaRPr lang="sr-Latn-CS" sz="2400" dirty="0" smtClean="0"/>
          </a:p>
          <a:p>
            <a:pPr>
              <a:spcBef>
                <a:spcPct val="0"/>
              </a:spcBef>
            </a:pPr>
            <a:r>
              <a:rPr lang="sr-Latn-CS" sz="2400" dirty="0" smtClean="0"/>
              <a:t>Visok rizik za nastavak AP</a:t>
            </a:r>
          </a:p>
          <a:p>
            <a:pPr>
              <a:buFont typeface="Wingdings 2" pitchFamily="18" charset="2"/>
              <a:buNone/>
            </a:pPr>
            <a:r>
              <a:rPr lang="sr-Latn-CS" sz="2400" b="1" dirty="0" smtClean="0"/>
              <a:t>Ubistva od strane maloletnika </a:t>
            </a:r>
            <a:r>
              <a:rPr lang="sr-Latn-CS" sz="2400" dirty="0" smtClean="0"/>
              <a:t>- u Srbiji 1 % svih KD, iste karakteristike kao i kod učinioca teškog nasilja; </a:t>
            </a:r>
            <a:r>
              <a:rPr lang="sr-Latn-CS" sz="2400" b="1" dirty="0" smtClean="0"/>
              <a:t>specifičnosti:</a:t>
            </a:r>
          </a:p>
          <a:p>
            <a:r>
              <a:rPr lang="sr-Latn-CS" sz="2400" dirty="0" smtClean="0"/>
              <a:t>Okolnosti samog dela: usamljeni čin, neplanirana, impulsivna, </a:t>
            </a:r>
            <a:r>
              <a:rPr lang="sr-Latn-CS" sz="2400" dirty="0" err="1" smtClean="0"/>
              <a:t>psihoaktivne</a:t>
            </a:r>
            <a:r>
              <a:rPr lang="sr-Latn-CS" sz="2400" dirty="0" smtClean="0"/>
              <a:t> supstance </a:t>
            </a:r>
          </a:p>
          <a:p>
            <a:r>
              <a:rPr lang="sr-Latn-CS" sz="2400" dirty="0" smtClean="0"/>
              <a:t>Pristupačnost oružja/pištolja i </a:t>
            </a:r>
            <a:r>
              <a:rPr lang="sr-Latn-CS" sz="2400" dirty="0" err="1" smtClean="0"/>
              <a:t>psihaktivnih</a:t>
            </a:r>
            <a:r>
              <a:rPr lang="sr-Latn-CS" sz="2400" dirty="0" smtClean="0"/>
              <a:t> supstanci </a:t>
            </a:r>
          </a:p>
          <a:p>
            <a:r>
              <a:rPr lang="sr-Latn-CS" sz="2400" dirty="0" smtClean="0"/>
              <a:t>Velika stigmatizacija društva</a:t>
            </a:r>
          </a:p>
          <a:p>
            <a:pPr>
              <a:buFont typeface="Wingdings 2" pitchFamily="18" charset="2"/>
              <a:buNone/>
            </a:pPr>
            <a:endParaRPr lang="sr-Latn-C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01989-6E16-4FB3-A6F3-EE6A95622A18}" type="slidenum">
              <a:rPr lang="sr-Latn-CS" smtClean="0"/>
              <a:pPr>
                <a:defRPr/>
              </a:pPr>
              <a:t>12</a:t>
            </a:fld>
            <a:endParaRPr lang="sr-Latn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r>
              <a:rPr lang="sr-Latn-CS" sz="3200" b="1" smtClean="0"/>
              <a:t>Maloletni seksualni prestupnici</a:t>
            </a:r>
            <a:endParaRPr lang="en-US" sz="3200" b="1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57365"/>
            <a:ext cx="8229600" cy="4714886"/>
          </a:xfrm>
        </p:spPr>
        <p:txBody>
          <a:bodyPr/>
          <a:lstStyle/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sr-Latn-CS" sz="2400" dirty="0" smtClean="0"/>
              <a:t>Seksualni delikti  se ne uglavnom ne prijavljuju. Zaključci na  osnovu podataka iz zatvorske populacije: </a:t>
            </a:r>
          </a:p>
          <a:p>
            <a:pPr>
              <a:spcBef>
                <a:spcPts val="600"/>
              </a:spcBef>
            </a:pPr>
            <a:r>
              <a:rPr lang="sr-Latn-CS" sz="2400" dirty="0" smtClean="0"/>
              <a:t>Muški pol 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Motiv: demonstracija moći i ponižavanje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Polovina seks. prestupnika čini i duge prestupe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Nekoliko puta manji recidiv nego za druga KD 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Zlostavljanje, zanemarivanje , seksualna zloupotreba u detinjstvu 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Porodična dezorganizacija 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Loše socijalne veštine, smanjena kontrola impulsa/besa, zloupotreba supstanci </a:t>
            </a:r>
          </a:p>
          <a:p>
            <a:pPr>
              <a:spcBef>
                <a:spcPct val="0"/>
              </a:spcBef>
            </a:pPr>
            <a:r>
              <a:rPr lang="sr-Latn-CS" sz="2400" dirty="0" smtClean="0"/>
              <a:t>Problemi u bliskim odnosima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131B1-C7BD-42FE-BC19-9E1E2D033987}" type="slidenum">
              <a:rPr lang="sr-Latn-CS" smtClean="0"/>
              <a:pPr>
                <a:defRPr/>
              </a:pPr>
              <a:t>13</a:t>
            </a:fld>
            <a:endParaRPr lang="sr-Latn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pl-PL" sz="3200" b="1" smtClean="0"/>
              <a:t>Ženska delinkvencija</a:t>
            </a:r>
            <a:endParaRPr lang="sr-Latn-CS" sz="3200" b="1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pl-PL" sz="2400" smtClean="0"/>
              <a:t>U Srbiji: 5 – 8% maloletnih pretupnika ženskog pola</a:t>
            </a:r>
          </a:p>
          <a:p>
            <a:r>
              <a:rPr lang="pl-PL" sz="2200" smtClean="0"/>
              <a:t>Manje delikata od muških prestupnika</a:t>
            </a:r>
            <a:r>
              <a:rPr lang="sr-Latn-CS" sz="2200" smtClean="0"/>
              <a:t> </a:t>
            </a:r>
          </a:p>
          <a:p>
            <a:r>
              <a:rPr lang="pl-PL" sz="2200" smtClean="0"/>
              <a:t>Manje agresivnih elemenata</a:t>
            </a:r>
            <a:r>
              <a:rPr lang="sr-Latn-CS" sz="2200" smtClean="0"/>
              <a:t> i </a:t>
            </a:r>
            <a:r>
              <a:rPr lang="pl-PL" sz="2200" smtClean="0"/>
              <a:t>teških krivičnih dela</a:t>
            </a:r>
            <a:r>
              <a:rPr lang="sr-Latn-CS" sz="2200" smtClean="0"/>
              <a:t> </a:t>
            </a:r>
            <a:endParaRPr lang="pl-PL" sz="2200" smtClean="0"/>
          </a:p>
          <a:p>
            <a:r>
              <a:rPr lang="pl-PL" sz="2200" smtClean="0"/>
              <a:t>Ređi seksualni delikti</a:t>
            </a:r>
            <a:r>
              <a:rPr lang="sr-Latn-CS" sz="2200" smtClean="0"/>
              <a:t> i </a:t>
            </a:r>
            <a:r>
              <a:rPr lang="pl-PL" sz="2200" smtClean="0"/>
              <a:t>delikti vezani za promet narkotika</a:t>
            </a:r>
            <a:r>
              <a:rPr lang="sr-Latn-CS" sz="2200" smtClean="0"/>
              <a:t> </a:t>
            </a:r>
          </a:p>
          <a:p>
            <a:r>
              <a:rPr lang="pl-PL" sz="2200" smtClean="0"/>
              <a:t>Manji recidivizam, ranije odustaju od kriminalne karijere </a:t>
            </a:r>
          </a:p>
          <a:p>
            <a:r>
              <a:rPr lang="pl-PL" sz="2200" smtClean="0"/>
              <a:t>Više separacija od jednog ili oba roditelja u detinjstvu</a:t>
            </a:r>
          </a:p>
          <a:p>
            <a:pPr>
              <a:buFont typeface="Wingdings 2" pitchFamily="18" charset="2"/>
              <a:buNone/>
            </a:pPr>
            <a:r>
              <a:rPr lang="pl-PL" sz="2400" smtClean="0"/>
              <a:t>Devojčice sa poremećajem ponašanja: </a:t>
            </a:r>
          </a:p>
          <a:p>
            <a:r>
              <a:rPr lang="pl-PL" sz="2200" smtClean="0"/>
              <a:t>Rani opočetak manje verovatno dovodi do perzistentnog AP</a:t>
            </a:r>
          </a:p>
          <a:p>
            <a:r>
              <a:rPr lang="pl-PL" sz="2200" smtClean="0"/>
              <a:t>Veći rizik sa internalizovane probleme</a:t>
            </a:r>
          </a:p>
          <a:p>
            <a:r>
              <a:rPr lang="pl-PL" sz="2200" smtClean="0"/>
              <a:t>Rizik za brak sa devijantnim partnerom, ranu trudnoću, nedogovorno roditeljstvo, zlostavljanje svoje dece </a:t>
            </a:r>
          </a:p>
          <a:p>
            <a:pPr>
              <a:buFont typeface="Wingdings 2" pitchFamily="18" charset="2"/>
              <a:buNone/>
            </a:pPr>
            <a:r>
              <a:rPr lang="pl-PL" smtClean="0"/>
              <a:t> </a:t>
            </a:r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92A4A-0A80-46B4-BFE6-B49A600CA4EC}" type="slidenum">
              <a:rPr lang="sr-Latn-CS" smtClean="0"/>
              <a:pPr>
                <a:defRPr/>
              </a:pPr>
              <a:t>14</a:t>
            </a:fld>
            <a:endParaRPr lang="sr-Latn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sr-Latn-CS" sz="3200" b="1" smtClean="0"/>
              <a:t>MOGUĆNOST PROMENE</a:t>
            </a:r>
            <a:endParaRPr lang="en-US" sz="32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4672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sz="2400" dirty="0" smtClean="0"/>
              <a:t>Smanjenje i prekid već razvijene </a:t>
            </a:r>
            <a:r>
              <a:rPr lang="sr-Latn-CS" sz="2400" dirty="0" err="1" smtClean="0"/>
              <a:t>delinkventne</a:t>
            </a:r>
            <a:r>
              <a:rPr lang="sr-Latn-CS" sz="2400" dirty="0" smtClean="0"/>
              <a:t> karijere - često povezano sa </a:t>
            </a:r>
            <a:r>
              <a:rPr lang="sr-Latn-CS" sz="2400" b="1" dirty="0" smtClean="0"/>
              <a:t>odlučujućim životnim događajima.</a:t>
            </a:r>
          </a:p>
          <a:p>
            <a:pPr>
              <a:buFont typeface="Wingdings 2" pitchFamily="18" charset="2"/>
              <a:buNone/>
            </a:pPr>
            <a:r>
              <a:rPr lang="sr-Latn-CS" sz="2400" dirty="0" smtClean="0"/>
              <a:t>Najpovoljniji uticaj imaju iskustva koja : </a:t>
            </a:r>
          </a:p>
          <a:p>
            <a:r>
              <a:rPr lang="sr-Latn-CS" sz="2200" dirty="0" smtClean="0"/>
              <a:t>uključuju </a:t>
            </a:r>
            <a:r>
              <a:rPr lang="sr-Latn-CS" sz="2200" b="1" dirty="0" smtClean="0"/>
              <a:t>nove mogućnosti</a:t>
            </a:r>
            <a:r>
              <a:rPr lang="sr-Latn-CS" sz="2200" dirty="0" smtClean="0"/>
              <a:t> </a:t>
            </a:r>
          </a:p>
          <a:p>
            <a:r>
              <a:rPr lang="sr-Latn-CS" sz="2200" dirty="0" smtClean="0"/>
              <a:t>rezultuju u </a:t>
            </a:r>
            <a:r>
              <a:rPr lang="sr-Latn-CS" sz="2200" b="1" dirty="0" smtClean="0"/>
              <a:t>radikalnoj promeni sredine</a:t>
            </a:r>
            <a:r>
              <a:rPr lang="sr-Latn-CS" sz="2200" dirty="0" smtClean="0"/>
              <a:t>, naročito neposrednog socijalnog okruženja </a:t>
            </a:r>
          </a:p>
          <a:p>
            <a:r>
              <a:rPr lang="sr-Latn-CS" sz="2200" dirty="0" smtClean="0"/>
              <a:t>imaju značajan pozitivan efekat na </a:t>
            </a:r>
            <a:r>
              <a:rPr lang="sr-Latn-CS" sz="2200" b="1" dirty="0" smtClean="0"/>
              <a:t>samopoštovanje i samoefikasnost</a:t>
            </a:r>
            <a:r>
              <a:rPr lang="sr-Latn-CS" sz="2200" dirty="0" smtClean="0"/>
              <a:t> ili na </a:t>
            </a:r>
            <a:r>
              <a:rPr lang="sr-Latn-CS" sz="2200" b="1" dirty="0" smtClean="0"/>
              <a:t>očekivanja i odnos drugih </a:t>
            </a:r>
            <a:endParaRPr lang="en-US" sz="2200" b="1" dirty="0" smtClean="0"/>
          </a:p>
          <a:p>
            <a:pPr>
              <a:buFont typeface="Wingdings 2" pitchFamily="18" charset="2"/>
              <a:buNone/>
            </a:pPr>
            <a:r>
              <a:rPr lang="sr-Latn-CS" sz="2400" b="1" dirty="0" smtClean="0"/>
              <a:t>Npr: </a:t>
            </a:r>
            <a:r>
              <a:rPr lang="sr-Latn-CS" sz="2200" dirty="0" smtClean="0"/>
              <a:t>dobar </a:t>
            </a:r>
            <a:r>
              <a:rPr lang="sr-Latn-CS" sz="2200" b="1" dirty="0" smtClean="0"/>
              <a:t>brak</a:t>
            </a:r>
            <a:r>
              <a:rPr lang="sr-Latn-CS" sz="2200" dirty="0" smtClean="0"/>
              <a:t> sa </a:t>
            </a:r>
            <a:r>
              <a:rPr lang="sr-Latn-CS" sz="2200" dirty="0" err="1" smtClean="0"/>
              <a:t>nedevijantnom</a:t>
            </a:r>
            <a:r>
              <a:rPr lang="sr-Latn-CS" sz="2200" dirty="0" smtClean="0"/>
              <a:t> ženom </a:t>
            </a:r>
          </a:p>
          <a:p>
            <a:r>
              <a:rPr lang="sr-Latn-CS" sz="2200" b="1" dirty="0" smtClean="0"/>
              <a:t>posao</a:t>
            </a:r>
            <a:r>
              <a:rPr lang="sr-Latn-CS" sz="2200" dirty="0" smtClean="0"/>
              <a:t> koji uključuje dalju edukaciju</a:t>
            </a:r>
          </a:p>
          <a:p>
            <a:r>
              <a:rPr lang="sr-Latn-CS" sz="2200" dirty="0" smtClean="0"/>
              <a:t>nove </a:t>
            </a:r>
            <a:r>
              <a:rPr lang="sr-Latn-CS" sz="2200" b="1" dirty="0" smtClean="0"/>
              <a:t>mogućnosti</a:t>
            </a:r>
            <a:r>
              <a:rPr lang="sr-Latn-CS" sz="2200" dirty="0" smtClean="0"/>
              <a:t> i </a:t>
            </a:r>
            <a:r>
              <a:rPr lang="sr-Latn-CS" sz="2200" b="1" dirty="0" smtClean="0"/>
              <a:t>odseljavanje</a:t>
            </a:r>
            <a:r>
              <a:rPr lang="sr-Latn-CS" sz="2200" dirty="0" smtClean="0"/>
              <a:t> iz mesta stanovanja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6EF85-050D-45A2-BA01-4E096502EBCC}" type="slidenum">
              <a:rPr lang="sr-Latn-CS" smtClean="0"/>
              <a:pPr>
                <a:defRPr/>
              </a:pPr>
              <a:t>15</a:t>
            </a:fld>
            <a:endParaRPr lang="sr-Latn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sr-Latn-CS" sz="3200" b="1" dirty="0" smtClean="0"/>
              <a:t>Literatura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600"/>
              </a:spcBef>
            </a:pPr>
            <a:r>
              <a:rPr lang="sr-Cyrl-CS" sz="2400" dirty="0" smtClean="0"/>
              <a:t>Hrnčić, J. (2009) Pr</a:t>
            </a:r>
            <a:r>
              <a:rPr lang="sr-Cyrl-CS" sz="2400" i="1" dirty="0" smtClean="0"/>
              <a:t>estupništvo mladih: rizici, tokovi i ishodi</a:t>
            </a:r>
            <a:r>
              <a:rPr lang="sr-Cyrl-CS" sz="2400" dirty="0" smtClean="0"/>
              <a:t>. Institut za kriminološka i sociološka istraživanja, Beograd</a:t>
            </a:r>
            <a:r>
              <a:rPr lang="sr-Latn-CS" sz="2400" dirty="0" smtClean="0"/>
              <a:t>, str. </a:t>
            </a:r>
            <a:r>
              <a:rPr lang="sr-Latn-RS" sz="2400" dirty="0" smtClean="0"/>
              <a:t>135-148</a:t>
            </a:r>
            <a:r>
              <a:rPr lang="sr-Latn-CS" sz="2400" dirty="0" smtClean="0"/>
              <a:t>; 181-203</a:t>
            </a:r>
            <a:r>
              <a:rPr lang="sr-Latn-CS" sz="2400" dirty="0" smtClean="0"/>
              <a:t> .</a:t>
            </a:r>
            <a:endParaRPr lang="sr-Latn-CS" sz="2400" dirty="0" smtClean="0"/>
          </a:p>
          <a:p>
            <a:pPr>
              <a:spcBef>
                <a:spcPts val="600"/>
              </a:spcBef>
            </a:pPr>
            <a:r>
              <a:rPr lang="sr-Latn-CS" sz="2400" dirty="0" smtClean="0"/>
              <a:t>Hrnčić, Jasna; </a:t>
            </a:r>
            <a:r>
              <a:rPr lang="sr-Latn-CS" sz="2400" dirty="0" err="1" smtClean="0"/>
              <a:t>Žegarac</a:t>
            </a:r>
            <a:r>
              <a:rPr lang="sr-Latn-CS" sz="2400" dirty="0" smtClean="0"/>
              <a:t>, Nevenka (2008) Instrumenti za procenu rizika za sukob sa zakonom kod dece i mladih.</a:t>
            </a:r>
            <a:r>
              <a:rPr lang="sr-Latn-CS" sz="2400" i="1" dirty="0" smtClean="0"/>
              <a:t> Zbornik Instituta za kriminološka i sociološka istraživanja, </a:t>
            </a:r>
            <a:r>
              <a:rPr lang="sr-Latn-CS" sz="2400" dirty="0" smtClean="0"/>
              <a:t>vol. 27, br. 1-2, str. 281-300. </a:t>
            </a:r>
            <a:endParaRPr lang="en-US" sz="2400" dirty="0" smtClean="0"/>
          </a:p>
          <a:p>
            <a:pPr lvl="0">
              <a:spcBef>
                <a:spcPts val="600"/>
              </a:spcBef>
            </a:pPr>
            <a:r>
              <a:rPr lang="sr-Latn-CS" sz="2400" dirty="0" smtClean="0"/>
              <a:t>Marčetić </a:t>
            </a:r>
            <a:r>
              <a:rPr lang="sr-Latn-CS" sz="2400" dirty="0" err="1" smtClean="0"/>
              <a:t>Radunović</a:t>
            </a:r>
            <a:r>
              <a:rPr lang="sr-Latn-CS" sz="2400" dirty="0" smtClean="0"/>
              <a:t>, Gordana; Hrnčić, Jasna; </a:t>
            </a:r>
            <a:r>
              <a:rPr lang="sr-Latn-CS" sz="2400" dirty="0" err="1" smtClean="0"/>
              <a:t>Žegarac</a:t>
            </a:r>
            <a:r>
              <a:rPr lang="sr-Latn-CS" sz="2400" dirty="0" smtClean="0"/>
              <a:t>, Nevenka (2013) </a:t>
            </a:r>
            <a:r>
              <a:rPr lang="sr-Latn-CS" sz="2400" dirty="0" err="1" smtClean="0"/>
              <a:t>Psihometrijske</a:t>
            </a:r>
            <a:r>
              <a:rPr lang="sr-Latn-CS" sz="2400" dirty="0" smtClean="0"/>
              <a:t> karakteristike skale za procenu rizika za sukob sa zakonom kod dece i mladih, </a:t>
            </a:r>
            <a:r>
              <a:rPr lang="sr-Latn-CS" sz="2400" i="1" dirty="0" err="1" smtClean="0"/>
              <a:t>Temida</a:t>
            </a:r>
            <a:r>
              <a:rPr lang="sr-Latn-CS" sz="2400" dirty="0" smtClean="0"/>
              <a:t>, vol. 16, br. 3-4, str. 161-177. </a:t>
            </a:r>
          </a:p>
          <a:p>
            <a:pPr lvl="0">
              <a:spcBef>
                <a:spcPts val="600"/>
              </a:spcBef>
            </a:pPr>
            <a:r>
              <a:rPr lang="sr-Latn-CS" sz="2400" dirty="0" smtClean="0"/>
              <a:t>Hrnčić, Jasna; Marčetić </a:t>
            </a:r>
            <a:r>
              <a:rPr lang="sr-Latn-CS" sz="2400" dirty="0" err="1" smtClean="0"/>
              <a:t>Radunović</a:t>
            </a:r>
            <a:r>
              <a:rPr lang="sr-Latn-CS" sz="2400" dirty="0" smtClean="0"/>
              <a:t>, Gordana (2018) Procena resursa dece i mladih u sukobu sa normama zajednice. </a:t>
            </a:r>
            <a:r>
              <a:rPr lang="sr-Latn-CS" sz="2400" i="1" dirty="0" smtClean="0"/>
              <a:t>Sociološki pregled</a:t>
            </a:r>
            <a:r>
              <a:rPr lang="sr-Latn-CS" sz="2400" dirty="0" smtClean="0"/>
              <a:t>, vol. 52, br. 3, str. 985-1019.  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BAE2-C428-4C44-9A59-C5DAE5202C0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652713"/>
          </a:xfrm>
        </p:spPr>
        <p:txBody>
          <a:bodyPr/>
          <a:lstStyle/>
          <a:p>
            <a:r>
              <a:rPr lang="sr-Latn-CS" sz="4400" b="1" smtClean="0"/>
              <a:t>INDIVIDUALNI PLAN ZAŠTITE </a:t>
            </a:r>
            <a:endParaRPr lang="sr-Latn-CS" sz="440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0AC3F-ABE2-4073-ADA5-DAD712D92EAD}" type="slidenum">
              <a:rPr lang="sr-Latn-CS" smtClean="0"/>
              <a:pPr>
                <a:defRPr/>
              </a:pPr>
              <a:t>2</a:t>
            </a:fld>
            <a:endParaRPr lang="sr-Latn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33475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INDIVIDALNI PLAN ZAŠTITE - IPZ </a:t>
            </a:r>
            <a:endParaRPr lang="en-US" sz="36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6700" indent="-266700">
              <a:lnSpc>
                <a:spcPct val="80000"/>
              </a:lnSpc>
              <a:buFontTx/>
              <a:buNone/>
            </a:pPr>
            <a:r>
              <a:rPr lang="sr-Latn-CS" sz="2000" smtClean="0"/>
              <a:t>Ključno: </a:t>
            </a:r>
            <a:r>
              <a:rPr lang="sr-Latn-CS" sz="2000" b="1" smtClean="0"/>
              <a:t>fokus na zaštiti </a:t>
            </a:r>
            <a:r>
              <a:rPr lang="sr-Latn-CS" sz="2000" smtClean="0"/>
              <a:t>deteta / mlade osobe, a ne na ispomoć sudu da donese odluku o vaspitnoj meri/nalogu. </a:t>
            </a:r>
          </a:p>
          <a:p>
            <a:pPr marL="266700" indent="-266700">
              <a:lnSpc>
                <a:spcPct val="80000"/>
              </a:lnSpc>
              <a:buFontTx/>
              <a:buNone/>
            </a:pPr>
            <a:r>
              <a:rPr lang="sr-Latn-CS" sz="2000" smtClean="0"/>
              <a:t>Polazna osnova: </a:t>
            </a:r>
            <a:r>
              <a:rPr lang="sr-Latn-CS" sz="2000" b="1" smtClean="0"/>
              <a:t>procena rizika, snaga i potreba </a:t>
            </a:r>
            <a:r>
              <a:rPr lang="sr-Latn-CS" sz="2000" smtClean="0"/>
              <a:t>deteta/mlade osobe i njegovog neposrednog okruženja </a:t>
            </a:r>
          </a:p>
          <a:p>
            <a:pPr marL="266700" indent="-266700">
              <a:lnSpc>
                <a:spcPct val="80000"/>
              </a:lnSpc>
              <a:buFontTx/>
              <a:buNone/>
            </a:pPr>
            <a:r>
              <a:rPr lang="sr-Latn-CS" sz="2000" smtClean="0"/>
              <a:t>Principi: 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b="1" smtClean="0"/>
              <a:t>Najbolji interes deteta 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smtClean="0"/>
              <a:t>Princip </a:t>
            </a:r>
            <a:r>
              <a:rPr lang="sr-Latn-CS" sz="2000" b="1" smtClean="0"/>
              <a:t>nediskriminacije 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b="1" smtClean="0"/>
              <a:t>Primerena</a:t>
            </a:r>
            <a:r>
              <a:rPr lang="sr-Latn-CS" sz="2000" smtClean="0"/>
              <a:t> intervencija u skladu sa </a:t>
            </a:r>
            <a:r>
              <a:rPr lang="pl-PL" sz="2000" b="1" smtClean="0"/>
              <a:t>pravom na život, opstanak i razvoj </a:t>
            </a:r>
            <a:endParaRPr lang="sr-Latn-CS" sz="2000" smtClean="0"/>
          </a:p>
          <a:p>
            <a:pPr marL="266700" indent="-266700">
              <a:lnSpc>
                <a:spcPct val="80000"/>
              </a:lnSpc>
            </a:pPr>
            <a:r>
              <a:rPr lang="pl-PL" sz="2000" b="1" smtClean="0"/>
              <a:t>Aktivna participacija </a:t>
            </a:r>
            <a:r>
              <a:rPr lang="sr-Latn-CS" sz="2000" smtClean="0"/>
              <a:t>deteta/mlade osobe i porodice u pripremi IPZ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smtClean="0"/>
              <a:t>Poštovanje </a:t>
            </a:r>
            <a:r>
              <a:rPr lang="sr-Latn-CS" sz="2000" b="1" smtClean="0"/>
              <a:t>privatnosti</a:t>
            </a:r>
            <a:r>
              <a:rPr lang="sr-Latn-CS" sz="2000" smtClean="0"/>
              <a:t> deteta 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b="1" smtClean="0"/>
              <a:t>Hitna</a:t>
            </a:r>
            <a:r>
              <a:rPr lang="sr-Latn-CS" sz="2000" smtClean="0"/>
              <a:t> intervencija (ne čekati odluku suda)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smtClean="0"/>
              <a:t>Naglasak na </a:t>
            </a:r>
            <a:r>
              <a:rPr lang="sr-Latn-CS" sz="2000" b="1" smtClean="0"/>
              <a:t>porodičnoj</a:t>
            </a:r>
            <a:r>
              <a:rPr lang="sr-Latn-CS" sz="2000" smtClean="0"/>
              <a:t> podršci i </a:t>
            </a:r>
            <a:r>
              <a:rPr lang="sr-Latn-CS" sz="2000" b="1" smtClean="0"/>
              <a:t>lokalnoj zajednici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smtClean="0"/>
              <a:t>Naglasak na </a:t>
            </a:r>
            <a:r>
              <a:rPr lang="sr-Latn-CS" sz="2000" b="1" smtClean="0"/>
              <a:t>rešenju</a:t>
            </a:r>
            <a:r>
              <a:rPr lang="sr-Latn-CS" sz="2000" smtClean="0"/>
              <a:t>, a ne na problemu </a:t>
            </a:r>
          </a:p>
          <a:p>
            <a:pPr marL="266700" indent="-266700">
              <a:lnSpc>
                <a:spcPct val="80000"/>
              </a:lnSpc>
            </a:pPr>
            <a:r>
              <a:rPr lang="sr-Latn-CS" sz="2000" b="1" smtClean="0"/>
              <a:t>Lišenje slobode - </a:t>
            </a:r>
            <a:r>
              <a:rPr lang="sr-Latn-CS" sz="2000" smtClean="0"/>
              <a:t>poslednje sredstvo i u najkraćem mogućem roku </a:t>
            </a:r>
          </a:p>
          <a:p>
            <a:pPr marL="266700" indent="-266700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marL="266700" indent="-266700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marL="266700" indent="-266700">
              <a:lnSpc>
                <a:spcPct val="80000"/>
              </a:lnSpc>
              <a:buFontTx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6F7A8-9BDF-42D1-B018-A4DDAF30F7E3}" type="slidenum">
              <a:rPr lang="sr-Latn-CS" smtClean="0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sr-Latn-CS" sz="3200" b="1" smtClean="0"/>
              <a:t>INDIVIDUALNI PLAN ZAŠTITE - KORACI</a:t>
            </a:r>
            <a:endParaRPr lang="en-US" sz="3200" b="1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637109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b="1" dirty="0" smtClean="0"/>
              <a:t>Koraci</a:t>
            </a:r>
            <a:r>
              <a:rPr lang="sr-Latn-CS" dirty="0" smtClean="0"/>
              <a:t>: </a:t>
            </a:r>
          </a:p>
          <a:p>
            <a:r>
              <a:rPr lang="sr-Latn-CS" sz="2200" b="1" dirty="0" smtClean="0"/>
              <a:t>Procena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rizika</a:t>
            </a:r>
            <a:r>
              <a:rPr lang="sr-Latn-CS" sz="2200" dirty="0" smtClean="0"/>
              <a:t>, </a:t>
            </a:r>
            <a:r>
              <a:rPr lang="sr-Latn-CS" sz="2200" b="1" dirty="0" err="1" smtClean="0"/>
              <a:t>protektivnih</a:t>
            </a:r>
            <a:r>
              <a:rPr lang="sr-Latn-CS" sz="2200" b="1" dirty="0" smtClean="0"/>
              <a:t> faktora</a:t>
            </a:r>
            <a:r>
              <a:rPr lang="sr-Latn-CS" sz="2200" dirty="0" smtClean="0"/>
              <a:t>, </a:t>
            </a:r>
            <a:r>
              <a:rPr lang="sr-Latn-CS" sz="2200" b="1" dirty="0" smtClean="0"/>
              <a:t>snaga</a:t>
            </a:r>
            <a:r>
              <a:rPr lang="sr-Latn-CS" sz="2200" dirty="0" smtClean="0"/>
              <a:t> i </a:t>
            </a:r>
            <a:r>
              <a:rPr lang="sr-Latn-CS" sz="2200" b="1" dirty="0" smtClean="0"/>
              <a:t>potreba</a:t>
            </a:r>
            <a:r>
              <a:rPr lang="sr-Latn-CS" sz="2200" dirty="0" smtClean="0"/>
              <a:t> deteta/mlade osobe i neposredne socijalne okoline</a:t>
            </a:r>
          </a:p>
          <a:p>
            <a:r>
              <a:rPr lang="sr-Latn-CS" sz="2200" dirty="0" smtClean="0"/>
              <a:t>Definisanje </a:t>
            </a:r>
            <a:r>
              <a:rPr lang="sr-Latn-CS" sz="2200" b="1" dirty="0" smtClean="0"/>
              <a:t>pretpostavki</a:t>
            </a:r>
            <a:r>
              <a:rPr lang="sr-Latn-CS" sz="2200" dirty="0" smtClean="0"/>
              <a:t> kako se problem deteta uklapa u njegov socijalni kontekst</a:t>
            </a:r>
          </a:p>
          <a:p>
            <a:r>
              <a:rPr lang="sr-Latn-CS" sz="2200" b="1" dirty="0" smtClean="0"/>
              <a:t>Pregled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mogućih mera i usluga </a:t>
            </a:r>
            <a:r>
              <a:rPr lang="sr-Latn-CS" sz="2200" dirty="0" smtClean="0"/>
              <a:t>koje su na raspolaganju (cilj: kontinuum zaštite)</a:t>
            </a:r>
          </a:p>
          <a:p>
            <a:r>
              <a:rPr lang="sr-Latn-CS" sz="2200" dirty="0" smtClean="0"/>
              <a:t>Definisanje  raspoloživih</a:t>
            </a:r>
            <a:r>
              <a:rPr lang="sr-Latn-CS" sz="2200" b="1" dirty="0" smtClean="0"/>
              <a:t> intervencija </a:t>
            </a:r>
            <a:r>
              <a:rPr lang="sr-Latn-CS" sz="2200" dirty="0" smtClean="0"/>
              <a:t>koje bi dovele do </a:t>
            </a:r>
            <a:r>
              <a:rPr lang="sr-Latn-CS" sz="2200" b="1" dirty="0" smtClean="0"/>
              <a:t>rešenja</a:t>
            </a:r>
          </a:p>
          <a:p>
            <a:r>
              <a:rPr lang="sr-Latn-CS" sz="2200" b="1" dirty="0" smtClean="0"/>
              <a:t>Individualni plan zaštite </a:t>
            </a:r>
            <a:r>
              <a:rPr lang="sr-Latn-CS" sz="2200" dirty="0" smtClean="0"/>
              <a:t>- zajedno sa detetom i roditeljima – konkretan, jasan (ko, kada, kako, šta)</a:t>
            </a:r>
          </a:p>
          <a:p>
            <a:r>
              <a:rPr lang="sr-Latn-CS" sz="2200" dirty="0" smtClean="0"/>
              <a:t>Uključivanje u planiranje </a:t>
            </a:r>
            <a:r>
              <a:rPr lang="sr-Latn-CS" sz="2200" b="1" dirty="0" smtClean="0"/>
              <a:t>drugih ključnih aktera</a:t>
            </a:r>
          </a:p>
          <a:p>
            <a:r>
              <a:rPr lang="sr-Latn-CS" sz="2200" b="1" dirty="0" smtClean="0"/>
              <a:t>Praćenje i revizija </a:t>
            </a:r>
            <a:r>
              <a:rPr lang="sr-Latn-CS" sz="2200" dirty="0" smtClean="0"/>
              <a:t>IPZ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9CD7D-DB32-481B-A16B-F7372BD29444}" type="slidenum">
              <a:rPr lang="sr-Latn-CS" smtClean="0"/>
              <a:pPr>
                <a:defRPr/>
              </a:pPr>
              <a:t>4</a:t>
            </a:fld>
            <a:endParaRPr lang="sr-Latn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sr-Latn-CS" sz="3200" b="1" smtClean="0"/>
              <a:t>PROCENA RIZIKA ZA PRESTUPNIČKO PONAŠANJE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5656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dirty="0" smtClean="0"/>
              <a:t>Pri procene rizika za antisocijalno ponašanje uzima se u obzir;</a:t>
            </a:r>
          </a:p>
          <a:p>
            <a:r>
              <a:rPr lang="sr-Latn-CS" dirty="0" smtClean="0"/>
              <a:t>Faktori rizika </a:t>
            </a:r>
            <a:endParaRPr lang="en-US" dirty="0" smtClean="0"/>
          </a:p>
          <a:p>
            <a:r>
              <a:rPr lang="sr-Latn-CS" dirty="0" smtClean="0"/>
              <a:t>K</a:t>
            </a:r>
            <a:r>
              <a:rPr lang="en-US" dirty="0" err="1" smtClean="0"/>
              <a:t>arakteristike</a:t>
            </a:r>
            <a:r>
              <a:rPr lang="en-US" dirty="0" smtClean="0"/>
              <a:t> </a:t>
            </a:r>
            <a:r>
              <a:rPr lang="en-US" dirty="0" err="1" smtClean="0"/>
              <a:t>antisocijalnog</a:t>
            </a:r>
            <a:r>
              <a:rPr lang="en-US" dirty="0" smtClean="0"/>
              <a:t> </a:t>
            </a:r>
            <a:r>
              <a:rPr lang="en-US" dirty="0" err="1" smtClean="0"/>
              <a:t>pona</a:t>
            </a:r>
            <a:r>
              <a:rPr lang="sr-Latn-CS" dirty="0" err="1" smtClean="0"/>
              <a:t>šanja</a:t>
            </a:r>
            <a:endParaRPr lang="en-US" dirty="0" smtClean="0"/>
          </a:p>
          <a:p>
            <a:pPr lvl="1"/>
            <a:r>
              <a:rPr lang="sr-Latn-CS" dirty="0" smtClean="0"/>
              <a:t>Trajanje AP</a:t>
            </a:r>
          </a:p>
          <a:p>
            <a:pPr lvl="1"/>
            <a:r>
              <a:rPr lang="sr-Latn-CS" dirty="0" err="1" smtClean="0"/>
              <a:t>Frekventnost</a:t>
            </a:r>
            <a:r>
              <a:rPr lang="sr-Latn-CS" dirty="0" smtClean="0"/>
              <a:t> AP</a:t>
            </a:r>
          </a:p>
          <a:p>
            <a:pPr lvl="1"/>
            <a:r>
              <a:rPr lang="sr-Latn-CS" dirty="0" smtClean="0"/>
              <a:t>Težina AP</a:t>
            </a:r>
          </a:p>
          <a:p>
            <a:pPr lvl="1"/>
            <a:r>
              <a:rPr lang="sr-Latn-CS" dirty="0" smtClean="0"/>
              <a:t>Raznovrsnost AP</a:t>
            </a:r>
            <a:endParaRPr lang="en-US" dirty="0" smtClean="0"/>
          </a:p>
          <a:p>
            <a:r>
              <a:rPr lang="sr-Latn-CS" dirty="0" smtClean="0"/>
              <a:t>Protektivni faktori  i snage </a:t>
            </a:r>
          </a:p>
          <a:p>
            <a:r>
              <a:rPr lang="sr-Latn-CS" dirty="0" smtClean="0"/>
              <a:t>Tipični životni putevi po karakteristikama AP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4006E-31B7-4B69-B7DD-D0C3FE00D665}" type="slidenum">
              <a:rPr lang="sr-Latn-CS" smtClean="0"/>
              <a:pPr>
                <a:defRPr/>
              </a:pPr>
              <a:t>5</a:t>
            </a:fld>
            <a:endParaRPr lang="sr-Latn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sr-Latn-CS" sz="3200" b="1" dirty="0" smtClean="0"/>
              <a:t>PROCENA SNAGA</a:t>
            </a:r>
            <a:endParaRPr lang="sr-Latn-CS" sz="3200" b="1" dirty="0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5656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sz="2200" dirty="0" smtClean="0"/>
              <a:t>Snage pojedinca njegove porodice i zajednice kojoj pripada su oslonac iz koga se podstiče promena</a:t>
            </a:r>
          </a:p>
          <a:p>
            <a:r>
              <a:rPr lang="sr-Latn-CS" sz="2200" dirty="0" smtClean="0"/>
              <a:t>Protektivni faktori pokazuju koliko su snage ključne. </a:t>
            </a:r>
          </a:p>
          <a:p>
            <a:pPr>
              <a:buNone/>
            </a:pPr>
            <a:r>
              <a:rPr lang="sr-Latn-CS" sz="2200" b="1" dirty="0" smtClean="0"/>
              <a:t>Principi: </a:t>
            </a:r>
          </a:p>
          <a:p>
            <a:r>
              <a:rPr lang="sr-Latn-CS" sz="2200" dirty="0" smtClean="0"/>
              <a:t>Korišćenje </a:t>
            </a:r>
            <a:r>
              <a:rPr lang="sr-Latn-CS" sz="2200" b="1" dirty="0" err="1" smtClean="0"/>
              <a:t>neosuđujućeg</a:t>
            </a:r>
            <a:r>
              <a:rPr lang="sr-Latn-CS" sz="2200" b="1" dirty="0" smtClean="0"/>
              <a:t> jezika</a:t>
            </a:r>
          </a:p>
          <a:p>
            <a:r>
              <a:rPr lang="sr-Latn-CS" sz="2200" dirty="0" smtClean="0"/>
              <a:t>Nalaženje i isticanje toga šta dete/mlada osoba i porodica </a:t>
            </a:r>
            <a:r>
              <a:rPr lang="sr-Latn-CS" sz="2200" b="1" dirty="0" smtClean="0"/>
              <a:t>rade dobro</a:t>
            </a:r>
            <a:r>
              <a:rPr lang="sr-Latn-CS" sz="2200" dirty="0" smtClean="0"/>
              <a:t>:  kapaciteti i uspesi </a:t>
            </a:r>
          </a:p>
          <a:p>
            <a:r>
              <a:rPr lang="sr-Latn-CS" sz="2200" dirty="0" smtClean="0"/>
              <a:t>Naglasak na </a:t>
            </a:r>
            <a:r>
              <a:rPr lang="sr-Latn-CS" sz="2200" b="1" dirty="0" smtClean="0"/>
              <a:t>rešavanje problema</a:t>
            </a:r>
            <a:r>
              <a:rPr lang="sr-Latn-CS" sz="2200" dirty="0" smtClean="0"/>
              <a:t>: uvid u </a:t>
            </a:r>
            <a:r>
              <a:rPr lang="sr-Latn-CS" sz="2200" b="1" dirty="0" smtClean="0"/>
              <a:t>pokušana rešenja </a:t>
            </a:r>
            <a:r>
              <a:rPr lang="sr-Latn-CS" sz="2200" dirty="0" smtClean="0"/>
              <a:t>problema, uvid u </a:t>
            </a:r>
            <a:r>
              <a:rPr lang="sr-Latn-CS" sz="2200" b="1" dirty="0" smtClean="0"/>
              <a:t>periode</a:t>
            </a:r>
            <a:r>
              <a:rPr lang="sr-Latn-CS" sz="2200" dirty="0" smtClean="0"/>
              <a:t> u životu pojedinca i porodice u kojima su imali </a:t>
            </a:r>
            <a:r>
              <a:rPr lang="sr-Latn-CS" sz="2200" b="1" dirty="0" smtClean="0"/>
              <a:t>uspešna rešenja </a:t>
            </a:r>
            <a:r>
              <a:rPr lang="sr-Latn-CS" sz="2200" dirty="0" smtClean="0"/>
              <a:t>problema</a:t>
            </a:r>
          </a:p>
          <a:p>
            <a:r>
              <a:rPr lang="sr-Latn-CS" sz="2200" dirty="0" smtClean="0"/>
              <a:t>Podsticanje </a:t>
            </a:r>
            <a:r>
              <a:rPr lang="sr-Latn-CS" sz="2200" b="1" dirty="0" smtClean="0"/>
              <a:t>odgovornog</a:t>
            </a:r>
            <a:r>
              <a:rPr lang="sr-Latn-CS" sz="2200" dirty="0" smtClean="0"/>
              <a:t> ponašanja, lične i porodične </a:t>
            </a:r>
            <a:r>
              <a:rPr lang="sr-Latn-CS" sz="2200" b="1" dirty="0" smtClean="0"/>
              <a:t>inicijative </a:t>
            </a:r>
          </a:p>
          <a:p>
            <a:endParaRPr lang="sr-Latn-CS" sz="2200" dirty="0" smtClean="0"/>
          </a:p>
          <a:p>
            <a:pPr>
              <a:buNone/>
            </a:pPr>
            <a:endParaRPr lang="sr-Latn-C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4006E-31B7-4B69-B7DD-D0C3FE00D665}" type="slidenum">
              <a:rPr lang="sr-Latn-CS" smtClean="0"/>
              <a:pPr>
                <a:defRPr/>
              </a:pPr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INSTRUMENTI PROCENE RI</a:t>
            </a:r>
            <a:r>
              <a:rPr lang="sr-Latn-CS" sz="3600" b="1" smtClean="0"/>
              <a:t>Z</a:t>
            </a:r>
            <a:r>
              <a:rPr lang="en-US" sz="3600" b="1" smtClean="0"/>
              <a:t>IKA I SNAGA </a:t>
            </a:r>
            <a:endParaRPr lang="sr-Latn-CS" sz="3600" b="1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4110037"/>
          </a:xfrm>
        </p:spPr>
        <p:txBody>
          <a:bodyPr/>
          <a:lstStyle/>
          <a:p>
            <a:r>
              <a:rPr lang="pl-PL" dirty="0" smtClean="0"/>
              <a:t>Skala za procenu rizika za sukob dece i mladih sa zakonom </a:t>
            </a:r>
          </a:p>
          <a:p>
            <a:r>
              <a:rPr lang="sr-Latn-CS" dirty="0" smtClean="0"/>
              <a:t>Lista snaga dece i mladih u sukobu sa normama zajednice</a:t>
            </a:r>
          </a:p>
          <a:p>
            <a:r>
              <a:rPr lang="en-US" dirty="0" err="1" smtClean="0"/>
              <a:t>Skala</a:t>
            </a:r>
            <a:r>
              <a:rPr lang="en-US" dirty="0" smtClean="0"/>
              <a:t> </a:t>
            </a:r>
            <a:r>
              <a:rPr lang="en-US" dirty="0" err="1" smtClean="0"/>
              <a:t>indikatora</a:t>
            </a:r>
            <a:r>
              <a:rPr lang="en-US" dirty="0" smtClean="0"/>
              <a:t> hroniciteta </a:t>
            </a:r>
            <a:r>
              <a:rPr lang="en-US" dirty="0" err="1" smtClean="0"/>
              <a:t>antisocijalnog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endParaRPr lang="sr-Latn-CS" dirty="0" smtClean="0"/>
          </a:p>
          <a:p>
            <a:r>
              <a:rPr lang="sr-Latn-CS" dirty="0" smtClean="0"/>
              <a:t>...</a:t>
            </a:r>
          </a:p>
          <a:p>
            <a:endParaRPr lang="sr-Latn-C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652713"/>
          </a:xfrm>
        </p:spPr>
        <p:txBody>
          <a:bodyPr/>
          <a:lstStyle/>
          <a:p>
            <a:r>
              <a:rPr lang="pl-PL" sz="4400" b="1" dirty="0" smtClean="0"/>
              <a:t>MOGUĆNOST PREDIKCIJE</a:t>
            </a:r>
            <a:endParaRPr lang="sr-Latn-CS" sz="4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0AC3F-ABE2-4073-ADA5-DAD712D92EAD}" type="slidenum">
              <a:rPr lang="sr-Latn-CS" smtClean="0"/>
              <a:pPr>
                <a:defRPr/>
              </a:pPr>
              <a:t>8</a:t>
            </a:fld>
            <a:endParaRPr lang="sr-Latn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pl-PL" sz="3800" b="1" dirty="0" smtClean="0"/>
              <a:t>MOGUĆNOST PREDIKCIJE</a:t>
            </a:r>
            <a:endParaRPr lang="sr-Latn-CS" sz="38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smtClean="0"/>
              <a:t>Osnov za prognozu daljeg životnog toka osobe  -nalazi  o:</a:t>
            </a:r>
          </a:p>
          <a:p>
            <a:pPr>
              <a:spcBef>
                <a:spcPts val="600"/>
              </a:spcBef>
            </a:pPr>
            <a:r>
              <a:rPr lang="sr-Latn-CS" sz="2800" smtClean="0"/>
              <a:t>kauzalitetu</a:t>
            </a:r>
          </a:p>
          <a:p>
            <a:pPr>
              <a:spcBef>
                <a:spcPts val="600"/>
              </a:spcBef>
            </a:pPr>
            <a:r>
              <a:rPr lang="sr-Latn-CS" sz="2800" smtClean="0"/>
              <a:t>kontinuitetu</a:t>
            </a:r>
          </a:p>
          <a:p>
            <a:pPr>
              <a:spcBef>
                <a:spcPts val="600"/>
              </a:spcBef>
            </a:pPr>
            <a:r>
              <a:rPr lang="sr-Latn-CS" sz="2800" smtClean="0"/>
              <a:t>komorbiditetu </a:t>
            </a:r>
          </a:p>
          <a:p>
            <a:pPr>
              <a:spcBef>
                <a:spcPts val="600"/>
              </a:spcBef>
            </a:pPr>
            <a:r>
              <a:rPr lang="sr-Latn-CS" sz="2800" smtClean="0"/>
              <a:t>tipičnim životnim putevima</a:t>
            </a:r>
          </a:p>
          <a:p>
            <a:pPr>
              <a:spcBef>
                <a:spcPts val="600"/>
              </a:spcBef>
            </a:pPr>
            <a:r>
              <a:rPr lang="sr-Latn-CS" sz="2800" smtClean="0"/>
              <a:t>protektivnim faktorima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67CF2-69DE-4CCD-8130-5B531D01E9DF}" type="slidenum">
              <a:rPr lang="sr-Latn-CS" smtClean="0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1750</TotalTime>
  <Words>1035</Words>
  <Application>Microsoft Office PowerPoint</Application>
  <PresentationFormat>On-screen Show (4:3)</PresentationFormat>
  <Paragraphs>147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         </vt:lpstr>
      <vt:lpstr>INDIVIDUALNI PLAN ZAŠTITE </vt:lpstr>
      <vt:lpstr>INDIVIDALNI PLAN ZAŠTITE - IPZ </vt:lpstr>
      <vt:lpstr>INDIVIDUALNI PLAN ZAŠTITE - KORACI</vt:lpstr>
      <vt:lpstr>PROCENA RIZIKA ZA PRESTUPNIČKO PONAŠANJE</vt:lpstr>
      <vt:lpstr>PROCENA SNAGA</vt:lpstr>
      <vt:lpstr>INSTRUMENTI PROCENE RIZIKA I SNAGA </vt:lpstr>
      <vt:lpstr>MOGUĆNOST PREDIKCIJE</vt:lpstr>
      <vt:lpstr>MOGUĆNOST PREDIKCIJE</vt:lpstr>
      <vt:lpstr>Tipovi po početku i trajnosti  antisocijalnog ponašanja</vt:lpstr>
      <vt:lpstr>Tipovi po vrsti antisocijalnog ponašanja</vt:lpstr>
      <vt:lpstr>Učinioci teškog nasilja i maloletne ubice</vt:lpstr>
      <vt:lpstr>Maloletni seksualni prestupnici</vt:lpstr>
      <vt:lpstr>Ženska delinkvencija</vt:lpstr>
      <vt:lpstr>MOGUĆNOST PROMENE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FORENZIČKA PSIHOLOGIJA</dc:title>
  <dc:creator>user</dc:creator>
  <cp:lastModifiedBy>Jasna</cp:lastModifiedBy>
  <cp:revision>76</cp:revision>
  <dcterms:created xsi:type="dcterms:W3CDTF">2009-03-11T17:03:11Z</dcterms:created>
  <dcterms:modified xsi:type="dcterms:W3CDTF">2020-03-24T14:37:56Z</dcterms:modified>
</cp:coreProperties>
</file>